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8" r:id="rId12"/>
    <p:sldId id="347" r:id="rId13"/>
    <p:sldId id="346" r:id="rId14"/>
    <p:sldId id="349" r:id="rId15"/>
    <p:sldId id="352" r:id="rId16"/>
    <p:sldId id="353" r:id="rId17"/>
    <p:sldId id="354" r:id="rId18"/>
    <p:sldId id="358" r:id="rId19"/>
    <p:sldId id="355" r:id="rId20"/>
    <p:sldId id="356" r:id="rId21"/>
    <p:sldId id="357" r:id="rId22"/>
    <p:sldId id="362" r:id="rId23"/>
    <p:sldId id="363" r:id="rId24"/>
    <p:sldId id="364" r:id="rId25"/>
    <p:sldId id="350" r:id="rId26"/>
    <p:sldId id="359" r:id="rId27"/>
    <p:sldId id="360" r:id="rId28"/>
    <p:sldId id="361" r:id="rId29"/>
  </p:sldIdLst>
  <p:sldSz cx="12192000" cy="6858000"/>
  <p:notesSz cx="67818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2" autoAdjust="0"/>
    <p:restoredTop sz="84499" autoAdjust="0"/>
  </p:normalViewPr>
  <p:slideViewPr>
    <p:cSldViewPr>
      <p:cViewPr varScale="1">
        <p:scale>
          <a:sx n="62" d="100"/>
          <a:sy n="62" d="100"/>
        </p:scale>
        <p:origin x="11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43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405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8F7AE8-9C67-417F-8160-63D0E0D6607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" y="744538"/>
            <a:ext cx="6610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206B54-F9C7-49E2-806D-F3ED2A4D94B3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2CAC0-5363-4EF5-9A43-01D8DE05B600}" type="slidenum">
              <a:rPr lang="de-DE"/>
              <a:pPr/>
              <a:t>1</a:t>
            </a:fld>
            <a:endParaRPr lang="de-DE" dirty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" y="744538"/>
            <a:ext cx="6610350" cy="3719512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Bullet </a:t>
            </a:r>
            <a:r>
              <a:rPr lang="de-DE" dirty="0" err="1"/>
              <a:t>points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06B54-F9C7-49E2-806D-F3ED2A4D94B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73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Groß/klein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06B54-F9C7-49E2-806D-F3ED2A4D94B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3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15413" y="1974850"/>
            <a:ext cx="10657184" cy="13589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de-DE" altLang="en-US"/>
              <a:t>Titelmasterformat durch Klicken bearbeiten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98551" y="3495676"/>
            <a:ext cx="9990667" cy="1446213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altLang="en-US"/>
              <a:t>Formatvorlage des Untertitelmasters durch Klicken bearbeiten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3556001" y="5724525"/>
            <a:ext cx="18669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0000"/>
              <a:buFont typeface="Arial" charset="0"/>
              <a:buNone/>
            </a:pPr>
            <a:endParaRPr lang="de-DE" sz="2400" noProof="1">
              <a:latin typeface="Myriad Pro" pitchFamily="34" charset="0"/>
            </a:endParaRPr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0" y="6492875"/>
            <a:ext cx="12192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de-DE" sz="1600" b="1" noProof="1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E764F14-57D3-6779-5958-FB482E7A1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815413" y="369398"/>
            <a:ext cx="3766232" cy="967097"/>
          </a:xfrm>
          <a:prstGeom prst="rect">
            <a:avLst/>
          </a:prstGeom>
          <a:noFill/>
        </p:spPr>
      </p:pic>
      <p:pic>
        <p:nvPicPr>
          <p:cNvPr id="6" name="Picture 11" descr="7mathnat">
            <a:extLst>
              <a:ext uri="{FF2B5EF4-FFF2-40B4-BE49-F238E27FC236}">
                <a16:creationId xmlns:a16="http://schemas.microsoft.com/office/drawing/2014/main" id="{D848097E-60E6-56AE-AACA-733E7FF92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1943" y="365126"/>
            <a:ext cx="5880653" cy="645981"/>
          </a:xfrm>
          <a:prstGeom prst="rect">
            <a:avLst/>
          </a:prstGeom>
          <a:noFill/>
        </p:spPr>
      </p:pic>
      <p:sp>
        <p:nvSpPr>
          <p:cNvPr id="7" name="Rectangle 45">
            <a:extLst>
              <a:ext uri="{FF2B5EF4-FFF2-40B4-BE49-F238E27FC236}">
                <a16:creationId xmlns:a16="http://schemas.microsoft.com/office/drawing/2014/main" id="{D9B15DB8-E7F0-53B7-2B81-B813FD1D12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91943" y="1094547"/>
            <a:ext cx="577247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Abt. Prof. Zell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David Ott, Cognitive Systems Chair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David Ott, Cognitive Systems Chair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5384800" cy="51117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384800" cy="51117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David Ott, Cognitive Systems Chair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E80F23D-4709-0451-4FE7-6FACF7132A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9236281" y="148823"/>
            <a:ext cx="2382060" cy="611668"/>
          </a:xfrm>
          <a:prstGeom prst="rect">
            <a:avLst/>
          </a:prstGeom>
          <a:noFill/>
        </p:spPr>
      </p:pic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42876"/>
            <a:ext cx="8496300" cy="69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</a:t>
            </a:r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25538"/>
            <a:ext cx="1097280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</a:p>
          <a:p>
            <a:pPr lvl="4"/>
            <a:endParaRPr lang="en-US" dirty="0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623393" y="6381328"/>
            <a:ext cx="10945284" cy="0"/>
          </a:xfrm>
          <a:prstGeom prst="line">
            <a:avLst/>
          </a:prstGeom>
          <a:noFill/>
          <a:ln w="19050">
            <a:solidFill>
              <a:srgbClr val="A51E37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623393" y="980728"/>
            <a:ext cx="10991849" cy="0"/>
          </a:xfrm>
          <a:prstGeom prst="line">
            <a:avLst/>
          </a:prstGeom>
          <a:noFill/>
          <a:ln w="19050">
            <a:solidFill>
              <a:srgbClr val="B4A06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624418" y="6381329"/>
            <a:ext cx="8064500" cy="3607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2000"/>
            </a:lvl1pPr>
            <a:lvl5pPr>
              <a:buFont typeface="Arial" pitchFamily="34" charset="0"/>
              <a:buChar char="•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51E37"/>
              </a:buClr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623392" y="6356351"/>
            <a:ext cx="931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David Ott, Cognitive Systems Chair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10128448" y="6356351"/>
            <a:ext cx="14539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F7B42E74-A930-4220-A8BA-1C65E46CAD3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platzhalter 5"/>
          <p:cNvSpPr txBox="1">
            <a:spLocks/>
          </p:cNvSpPr>
          <p:nvPr userDrawn="1"/>
        </p:nvSpPr>
        <p:spPr>
          <a:xfrm>
            <a:off x="624418" y="6381329"/>
            <a:ext cx="8064500" cy="3607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2000"/>
            </a:lvl1pPr>
            <a:lvl5pPr>
              <a:buFont typeface="Arial" pitchFamily="34" charset="0"/>
              <a:buChar char="•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51E37"/>
              </a:buClr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6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None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A51E37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Docker_(Software)" TargetMode="External"/><Relationship Id="rId2" Type="http://schemas.openxmlformats.org/officeDocument/2006/relationships/hyperlink" Target="https://de.wikipedia.org/wiki/Conda_(Paketverwaltu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aZamuel/ROS2-VLA_Bridge" TargetMode="External"/><Relationship Id="rId4" Type="http://schemas.openxmlformats.org/officeDocument/2006/relationships/hyperlink" Target="https://chatgp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N19-1423" TargetMode="External"/><Relationship Id="rId7" Type="http://schemas.openxmlformats.org/officeDocument/2006/relationships/hyperlink" Target="https://proceedings.neurips.cc/paper_files/paper/2023/file/6dcf277ea32ce3288914faf369fe6de0-Paper-Conference.pdf" TargetMode="External"/><Relationship Id="rId2" Type="http://schemas.openxmlformats.org/officeDocument/2006/relationships/hyperlink" Target="http://arxiv.org/abs/2212.068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2406.09246" TargetMode="External"/><Relationship Id="rId5" Type="http://schemas.openxmlformats.org/officeDocument/2006/relationships/hyperlink" Target="https://flownet.com/gat/papers/tla.pdf" TargetMode="External"/><Relationship Id="rId4" Type="http://schemas.openxmlformats.org/officeDocument/2006/relationships/hyperlink" Target="https://franka.de/documen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212.11215" TargetMode="External"/><Relationship Id="rId2" Type="http://schemas.openxmlformats.org/officeDocument/2006/relationships/hyperlink" Target="https://www.science.org/doi/abs/10.1126/scirobotics.abm607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2508.13073" TargetMode="External"/><Relationship Id="rId4" Type="http://schemas.openxmlformats.org/officeDocument/2006/relationships/hyperlink" Target="http://arxiv.org/abs/2310.0886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7/file/3f5ee243547dee91fbd053c1c4a845aa-Paper.pdf" TargetMode="External"/><Relationship Id="rId2" Type="http://schemas.openxmlformats.org/officeDocument/2006/relationships/hyperlink" Target="http://arxiv.org/abs/2109.1209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Presentation Bachelor Thesis</a:t>
            </a:r>
            <a:br>
              <a:rPr lang="en-US" noProof="0" dirty="0"/>
            </a:br>
            <a:r>
              <a:rPr lang="en-US" noProof="0" dirty="0"/>
              <a:t>Building a ROS2-VLA Bridge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Samuel Rochlitzer</a:t>
            </a:r>
          </a:p>
          <a:p>
            <a:r>
              <a:rPr lang="en-US" dirty="0"/>
              <a:t>13.11.2025</a:t>
            </a:r>
            <a:endParaRPr lang="en-US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A315-01AD-7954-F473-471870FA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E52FF-B70A-9EC2-EFEC-B976F45DD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Franka Emika Panda robot arm</a:t>
            </a:r>
          </a:p>
          <a:p>
            <a:pPr lvl="1"/>
            <a:r>
              <a:rPr lang="en-US" i="1" noProof="0" dirty="0" err="1"/>
              <a:t>multimode_franka</a:t>
            </a:r>
            <a:r>
              <a:rPr lang="en-US" i="1" noProof="0" dirty="0"/>
              <a:t> </a:t>
            </a:r>
            <a:r>
              <a:rPr lang="en-US" noProof="0" dirty="0"/>
              <a:t>driver package controlled via</a:t>
            </a:r>
          </a:p>
          <a:p>
            <a:pPr lvl="1"/>
            <a:r>
              <a:rPr lang="en-US" i="1" noProof="0" dirty="0"/>
              <a:t>/panda/</a:t>
            </a:r>
            <a:r>
              <a:rPr lang="en-US" i="1" noProof="0" dirty="0" err="1"/>
              <a:t>panda_cartesian_impedance_controller</a:t>
            </a:r>
            <a:r>
              <a:rPr lang="en-US" i="1" noProof="0" dirty="0"/>
              <a:t>/</a:t>
            </a:r>
            <a:r>
              <a:rPr lang="en-US" i="1" noProof="0" dirty="0" err="1"/>
              <a:t>desired_pose</a:t>
            </a:r>
            <a:endParaRPr lang="en-US" i="1" noProof="0" dirty="0"/>
          </a:p>
          <a:p>
            <a:r>
              <a:rPr lang="en-US" noProof="0" dirty="0"/>
              <a:t>Intel </a:t>
            </a:r>
            <a:r>
              <a:rPr lang="en-US" noProof="0" dirty="0" err="1"/>
              <a:t>Realsense</a:t>
            </a:r>
            <a:r>
              <a:rPr lang="en-US" noProof="0" dirty="0"/>
              <a:t> camera</a:t>
            </a:r>
          </a:p>
          <a:p>
            <a:pPr lvl="1"/>
            <a:r>
              <a:rPr lang="en-US" i="1" noProof="0" dirty="0"/>
              <a:t>realsense2_camera_node </a:t>
            </a:r>
            <a:r>
              <a:rPr lang="en-US" noProof="0" dirty="0"/>
              <a:t>publishing to</a:t>
            </a:r>
          </a:p>
          <a:p>
            <a:pPr lvl="1"/>
            <a:r>
              <a:rPr lang="en-US" i="1" noProof="0" dirty="0"/>
              <a:t>/camera/realsense2_camera/color/</a:t>
            </a:r>
            <a:r>
              <a:rPr lang="en-US" i="1" noProof="0" dirty="0" err="1"/>
              <a:t>image_raw</a:t>
            </a:r>
            <a:endParaRPr lang="en-US" i="1" noProof="0" dirty="0"/>
          </a:p>
          <a:p>
            <a:r>
              <a:rPr lang="en-US" noProof="0" dirty="0"/>
              <a:t>Host system</a:t>
            </a:r>
          </a:p>
          <a:p>
            <a:pPr lvl="1"/>
            <a:r>
              <a:rPr lang="en-US" noProof="0" dirty="0"/>
              <a:t>Ubuntu 22.04</a:t>
            </a:r>
          </a:p>
          <a:p>
            <a:pPr lvl="1"/>
            <a:r>
              <a:rPr lang="en-US" noProof="0" dirty="0"/>
              <a:t>NVIDIA® </a:t>
            </a:r>
            <a:r>
              <a:rPr lang="en-US" noProof="0" dirty="0" err="1"/>
              <a:t>GeForceRTX</a:t>
            </a:r>
            <a:r>
              <a:rPr lang="en-US" noProof="0" dirty="0"/>
              <a:t>™ 5090 GPU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7C502-2F93-A2B2-7D80-9D10DC5A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Implementation: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4E415-FEB9-856F-9BD9-FCD1E1144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147E9-76FE-A981-E496-6F40AD77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7" name="Grafik 6" descr="Ein Bild, das Im Haus, Wand, Mobiliar, Computer enthält.&#10;&#10;KI-generierte Inhalte können fehlerhaft sein.">
            <a:extLst>
              <a:ext uri="{FF2B5EF4-FFF2-40B4-BE49-F238E27FC236}">
                <a16:creationId xmlns:a16="http://schemas.microsoft.com/office/drawing/2014/main" id="{CD7533FD-FB7D-EB11-5896-DE7B7951C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80" y="3429000"/>
            <a:ext cx="3739419" cy="28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AAE3A-C536-0D82-43A8-59155C08B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8432C7-13CA-A804-1F90-E29AC74B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requests </a:t>
            </a:r>
            <a:r>
              <a:rPr lang="en-US" dirty="0"/>
              <a:t>python module</a:t>
            </a:r>
          </a:p>
          <a:p>
            <a:r>
              <a:rPr lang="en-US" dirty="0"/>
              <a:t>/predict Flask route using</a:t>
            </a:r>
            <a:endParaRPr lang="en-US" noProof="0" dirty="0"/>
          </a:p>
          <a:p>
            <a:r>
              <a:rPr lang="en-US" noProof="0" dirty="0"/>
              <a:t>sending HTTP with payload and </a:t>
            </a:r>
            <a:r>
              <a:rPr lang="en-US" noProof="0" dirty="0" err="1"/>
              <a:t>backend_url</a:t>
            </a:r>
            <a:endParaRPr lang="en-US" noProof="0" dirty="0"/>
          </a:p>
          <a:p>
            <a:pPr lvl="1"/>
            <a:r>
              <a:rPr lang="en-US" b="1" dirty="0"/>
              <a:t>payload</a:t>
            </a:r>
            <a:r>
              <a:rPr lang="en-US" dirty="0"/>
              <a:t> (.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natural language prompt</a:t>
            </a:r>
          </a:p>
          <a:p>
            <a:pPr lvl="2"/>
            <a:r>
              <a:rPr lang="en-US" dirty="0"/>
              <a:t>joint states (not used by </a:t>
            </a:r>
            <a:r>
              <a:rPr lang="en-US" dirty="0" err="1"/>
              <a:t>OpenVLA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image (base64 encoded)</a:t>
            </a:r>
          </a:p>
          <a:p>
            <a:pPr lvl="2"/>
            <a:r>
              <a:rPr lang="en-US" dirty="0"/>
              <a:t>model name to be used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115B93-485B-B2AC-FB4D-86076C68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Software: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6C9C-40B8-BA45-455F-87EDEBDF1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1721-EFAC-2B99-5F4A-C262BB0B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78214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D541-E35E-9114-63D6-7B9A83A2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82DBAD-98C1-83A9-C264-A5D44145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vla_client</a:t>
            </a:r>
            <a:r>
              <a:rPr lang="en-US" noProof="0" dirty="0"/>
              <a:t> (pkg)</a:t>
            </a:r>
          </a:p>
          <a:p>
            <a:pPr lvl="1"/>
            <a:r>
              <a:rPr lang="en-US" b="1" noProof="0" dirty="0"/>
              <a:t>vla_bridge_node.py</a:t>
            </a:r>
            <a:endParaRPr lang="en-US" noProof="0" dirty="0"/>
          </a:p>
          <a:p>
            <a:pPr lvl="2"/>
            <a:r>
              <a:rPr lang="en-US" dirty="0"/>
              <a:t>data fields</a:t>
            </a:r>
            <a:r>
              <a:rPr lang="en-US" noProof="0" dirty="0"/>
              <a:t> kept up to date by callback functions</a:t>
            </a:r>
          </a:p>
          <a:p>
            <a:pPr lvl="2"/>
            <a:r>
              <a:rPr lang="en-US" dirty="0"/>
              <a:t>r</a:t>
            </a:r>
            <a:r>
              <a:rPr lang="en-US" noProof="0" dirty="0" err="1"/>
              <a:t>equest</a:t>
            </a:r>
            <a:r>
              <a:rPr lang="en-US" noProof="0" dirty="0"/>
              <a:t> loop timer</a:t>
            </a:r>
          </a:p>
          <a:p>
            <a:pPr lvl="2"/>
            <a:r>
              <a:rPr lang="en-US" noProof="0" dirty="0"/>
              <a:t>service call functions</a:t>
            </a:r>
          </a:p>
          <a:p>
            <a:pPr lvl="2"/>
            <a:r>
              <a:rPr lang="en-US" b="1" noProof="0" dirty="0" err="1"/>
              <a:t>send_request</a:t>
            </a:r>
            <a:r>
              <a:rPr lang="en-US" b="1" noProof="0" dirty="0"/>
              <a:t>() </a:t>
            </a:r>
            <a:r>
              <a:rPr lang="en-US" noProof="0" dirty="0"/>
              <a:t>function structured with many helpers</a:t>
            </a:r>
          </a:p>
          <a:p>
            <a:pPr lvl="1"/>
            <a:r>
              <a:rPr lang="en-US" b="1" noProof="0" dirty="0"/>
              <a:t>launch_all.launch.py</a:t>
            </a:r>
          </a:p>
          <a:p>
            <a:pPr lvl="2"/>
            <a:r>
              <a:rPr lang="en-US" dirty="0"/>
              <a:t>l</a:t>
            </a:r>
            <a:r>
              <a:rPr lang="en-US" noProof="0" dirty="0" err="1"/>
              <a:t>oading</a:t>
            </a:r>
            <a:r>
              <a:rPr lang="en-US" noProof="0" dirty="0"/>
              <a:t> parameters from </a:t>
            </a:r>
            <a:r>
              <a:rPr lang="en-US" b="1" noProof="0" dirty="0" err="1"/>
              <a:t>real.yaml</a:t>
            </a:r>
            <a:endParaRPr lang="en-US" noProof="0" dirty="0"/>
          </a:p>
          <a:p>
            <a:pPr lvl="2"/>
            <a:r>
              <a:rPr lang="en-US" dirty="0"/>
              <a:t>l</a:t>
            </a:r>
            <a:r>
              <a:rPr lang="en-US" noProof="0" dirty="0" err="1"/>
              <a:t>aunching</a:t>
            </a:r>
            <a:r>
              <a:rPr lang="en-US" noProof="0" dirty="0"/>
              <a:t> </a:t>
            </a:r>
            <a:r>
              <a:rPr lang="en-US" i="1" noProof="0" dirty="0" err="1"/>
              <a:t>franka_bringup</a:t>
            </a:r>
            <a:r>
              <a:rPr lang="en-US" i="1" noProof="0" dirty="0"/>
              <a:t> </a:t>
            </a:r>
            <a:r>
              <a:rPr lang="en-US" noProof="0" dirty="0"/>
              <a:t>and </a:t>
            </a:r>
            <a:r>
              <a:rPr lang="en-US" noProof="0" dirty="0" err="1"/>
              <a:t>and</a:t>
            </a:r>
            <a:r>
              <a:rPr lang="en-US" noProof="0" dirty="0"/>
              <a:t> </a:t>
            </a:r>
            <a:r>
              <a:rPr lang="en-US" i="1" noProof="0" dirty="0"/>
              <a:t>realsense2_camera_node</a:t>
            </a:r>
            <a:endParaRPr lang="en-US" noProof="0" dirty="0"/>
          </a:p>
          <a:p>
            <a:r>
              <a:rPr lang="en-US" noProof="0" dirty="0" err="1"/>
              <a:t>vla_interfaces</a:t>
            </a:r>
            <a:r>
              <a:rPr lang="en-US" noProof="0" dirty="0"/>
              <a:t> (pkg)</a:t>
            </a:r>
          </a:p>
          <a:p>
            <a:pPr lvl="1"/>
            <a:r>
              <a:rPr lang="en-US" dirty="0"/>
              <a:t>d</a:t>
            </a:r>
            <a:r>
              <a:rPr lang="en-US" noProof="0" dirty="0" err="1"/>
              <a:t>efining</a:t>
            </a:r>
            <a:r>
              <a:rPr lang="en-US" noProof="0" dirty="0"/>
              <a:t> service messages for </a:t>
            </a:r>
            <a:r>
              <a:rPr lang="en-US" b="1" noProof="0" dirty="0"/>
              <a:t>/</a:t>
            </a:r>
            <a:r>
              <a:rPr lang="en-US" b="1" noProof="0" dirty="0" err="1"/>
              <a:t>set_prompt</a:t>
            </a:r>
            <a:r>
              <a:rPr lang="en-US" b="1" noProof="0" dirty="0"/>
              <a:t> </a:t>
            </a:r>
            <a:r>
              <a:rPr lang="en-US" noProof="0" dirty="0"/>
              <a:t>and </a:t>
            </a:r>
            <a:r>
              <a:rPr lang="en-US" b="1" noProof="0" dirty="0"/>
              <a:t>/</a:t>
            </a:r>
            <a:r>
              <a:rPr lang="en-US" b="1" noProof="0" dirty="0" err="1"/>
              <a:t>set_request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62BCF-585E-13BA-DCFF-B5E9B100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Software: Bridge (ROS2)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FC496-D96E-383D-8CAC-C323E2413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6C5C4-727D-914F-36C8-6A36AAB1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404599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3D0A-1D21-6E39-5E30-21A29E75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05BC17-49C0-8D69-5837-7ECA2AC0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vla_server.py</a:t>
            </a:r>
          </a:p>
          <a:p>
            <a:pPr lvl="1"/>
            <a:r>
              <a:rPr lang="en-US" noProof="0" dirty="0"/>
              <a:t>instantiating the wrapper loading the model</a:t>
            </a:r>
          </a:p>
          <a:p>
            <a:pPr lvl="1"/>
            <a:r>
              <a:rPr lang="en-US" dirty="0"/>
              <a:t>offering </a:t>
            </a:r>
            <a:r>
              <a:rPr lang="en-US" b="1" dirty="0"/>
              <a:t>/predict </a:t>
            </a:r>
            <a:r>
              <a:rPr lang="en-US" dirty="0"/>
              <a:t>route</a:t>
            </a:r>
            <a:endParaRPr lang="en-US" noProof="0" dirty="0"/>
          </a:p>
          <a:p>
            <a:pPr lvl="1"/>
            <a:r>
              <a:rPr lang="en-US" noProof="0" dirty="0"/>
              <a:t>decoding payload and image</a:t>
            </a:r>
          </a:p>
          <a:p>
            <a:pPr lvl="1"/>
            <a:r>
              <a:rPr lang="en-US" noProof="0" dirty="0"/>
              <a:t>offering the debugging image view</a:t>
            </a:r>
          </a:p>
          <a:p>
            <a:pPr lvl="1"/>
            <a:r>
              <a:rPr lang="en-US" noProof="0" dirty="0"/>
              <a:t>calling the </a:t>
            </a:r>
            <a:r>
              <a:rPr lang="en-US" b="1" noProof="0" dirty="0"/>
              <a:t>predict() </a:t>
            </a:r>
            <a:r>
              <a:rPr lang="en-US" noProof="0" dirty="0"/>
              <a:t>on requests</a:t>
            </a:r>
          </a:p>
          <a:p>
            <a:r>
              <a:rPr lang="en-US" b="1" noProof="0" dirty="0"/>
              <a:t>vla_wrapper.py</a:t>
            </a:r>
          </a:p>
          <a:p>
            <a:pPr lvl="1"/>
            <a:r>
              <a:rPr lang="en-US" dirty="0"/>
              <a:t>m</a:t>
            </a:r>
            <a:r>
              <a:rPr lang="en-US" noProof="0" dirty="0" err="1"/>
              <a:t>odel</a:t>
            </a:r>
            <a:r>
              <a:rPr lang="en-US" noProof="0" dirty="0"/>
              <a:t> specific </a:t>
            </a:r>
            <a:r>
              <a:rPr lang="en-US" b="1" noProof="0" dirty="0" err="1"/>
              <a:t>load_model</a:t>
            </a:r>
            <a:r>
              <a:rPr lang="en-US" b="1" noProof="0" dirty="0"/>
              <a:t>()</a:t>
            </a:r>
          </a:p>
          <a:p>
            <a:pPr lvl="1"/>
            <a:r>
              <a:rPr lang="en-US" noProof="0" dirty="0"/>
              <a:t>model specific preprocessing</a:t>
            </a:r>
          </a:p>
          <a:p>
            <a:pPr lvl="1"/>
            <a:r>
              <a:rPr lang="en-US" noProof="0" dirty="0"/>
              <a:t>performing inference in </a:t>
            </a:r>
            <a:r>
              <a:rPr lang="en-US" b="1" noProof="0" dirty="0"/>
              <a:t>predict()</a:t>
            </a:r>
          </a:p>
          <a:p>
            <a:pPr lvl="1"/>
            <a:r>
              <a:rPr lang="en-US" noProof="0" dirty="0"/>
              <a:t>returning </a:t>
            </a:r>
            <a:r>
              <a:rPr lang="en-US" noProof="0" dirty="0" err="1"/>
              <a:t>dict</a:t>
            </a:r>
            <a:r>
              <a:rPr lang="en-US" noProof="0" dirty="0"/>
              <a:t> with deltas and meta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E0050-12F9-1739-629A-82F1290B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Software: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2F00D-10B4-29F0-8848-7B664E97B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1007-5F00-EEE2-370D-A5D7A0CF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36310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96507-A8A2-E75A-4D83-77F9795C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BCD000-E378-04EB-E3E0-9BAAC997F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ROS2 image</a:t>
            </a:r>
          </a:p>
          <a:p>
            <a:pPr lvl="1"/>
            <a:r>
              <a:rPr lang="en-US" noProof="0" dirty="0"/>
              <a:t>using </a:t>
            </a:r>
            <a:r>
              <a:rPr lang="en-US" i="1" noProof="0" dirty="0"/>
              <a:t>Docker</a:t>
            </a:r>
            <a:r>
              <a:rPr lang="en-US" noProof="0" dirty="0"/>
              <a:t> software</a:t>
            </a:r>
          </a:p>
          <a:p>
            <a:pPr lvl="1"/>
            <a:r>
              <a:rPr lang="en-US" noProof="0" dirty="0"/>
              <a:t>create the image using </a:t>
            </a:r>
            <a:r>
              <a:rPr lang="en-US" i="1" noProof="0" dirty="0"/>
              <a:t>build</a:t>
            </a:r>
            <a:endParaRPr lang="en-US" noProof="0" dirty="0"/>
          </a:p>
          <a:p>
            <a:pPr lvl="1"/>
            <a:r>
              <a:rPr lang="en-US" noProof="0" dirty="0"/>
              <a:t>run container with </a:t>
            </a:r>
            <a:r>
              <a:rPr lang="en-US" i="1" noProof="0" dirty="0"/>
              <a:t>run</a:t>
            </a:r>
          </a:p>
          <a:p>
            <a:pPr lvl="1"/>
            <a:r>
              <a:rPr lang="en-US" noProof="0" dirty="0"/>
              <a:t>ready to launch</a:t>
            </a:r>
          </a:p>
          <a:p>
            <a:r>
              <a:rPr lang="en-US" noProof="0" dirty="0"/>
              <a:t>Backend environment</a:t>
            </a:r>
          </a:p>
          <a:p>
            <a:pPr lvl="1"/>
            <a:r>
              <a:rPr lang="en-US" i="1" noProof="0" dirty="0"/>
              <a:t>create</a:t>
            </a:r>
            <a:r>
              <a:rPr lang="en-US" noProof="0" dirty="0"/>
              <a:t> the </a:t>
            </a:r>
            <a:r>
              <a:rPr lang="en-US" i="1" noProof="0" dirty="0"/>
              <a:t>Conda</a:t>
            </a:r>
            <a:r>
              <a:rPr lang="en-US" noProof="0" dirty="0"/>
              <a:t> environment(.</a:t>
            </a:r>
            <a:r>
              <a:rPr lang="en-US" noProof="0" dirty="0" err="1"/>
              <a:t>yaml</a:t>
            </a:r>
            <a:r>
              <a:rPr lang="en-US" noProof="0" dirty="0"/>
              <a:t>)</a:t>
            </a:r>
          </a:p>
          <a:p>
            <a:pPr lvl="1"/>
            <a:r>
              <a:rPr lang="en-US" i="1" noProof="0" dirty="0"/>
              <a:t>activate</a:t>
            </a:r>
            <a:r>
              <a:rPr lang="en-US" noProof="0" dirty="0"/>
              <a:t> it</a:t>
            </a:r>
          </a:p>
          <a:p>
            <a:pPr lvl="1"/>
            <a:r>
              <a:rPr lang="en-US" noProof="0" dirty="0"/>
              <a:t>run </a:t>
            </a:r>
            <a:r>
              <a:rPr lang="en-US" b="1" noProof="0" dirty="0"/>
              <a:t>vla_server.py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09C2C-89CF-4923-A9C5-9CF2C553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Software: Deployment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51FBC-0C8C-0EFF-9FAF-653840F91B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01023-02BF-265C-B90F-4E238A06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7" name="Grafik 6" descr="Ein Bild, das Schrift, Grafiken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349D32F7-B448-9F75-F756-72C7F29FE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75" y="1268760"/>
            <a:ext cx="2926086" cy="6675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E128CF-EFC6-A928-BE4C-70C7C601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368" y="3429000"/>
            <a:ext cx="3446700" cy="7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8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BAFD-4F7E-505C-B4AF-9C4785065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1B116-72BD-247D-F4D1-923691F32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34 runs recorded</a:t>
            </a:r>
          </a:p>
          <a:p>
            <a:r>
              <a:rPr lang="en-US" noProof="0" dirty="0"/>
              <a:t>Hard-coded</a:t>
            </a:r>
          </a:p>
          <a:p>
            <a:pPr lvl="1"/>
            <a:r>
              <a:rPr lang="en-US" noProof="0" dirty="0"/>
              <a:t>verification with constant deltas</a:t>
            </a:r>
          </a:p>
          <a:p>
            <a:pPr lvl="1"/>
            <a:r>
              <a:rPr lang="en-US" noProof="0" dirty="0"/>
              <a:t>testing translation, rotation and gripper</a:t>
            </a:r>
          </a:p>
          <a:p>
            <a:pPr lvl="1"/>
            <a:r>
              <a:rPr lang="en-US" noProof="0" dirty="0"/>
              <a:t>communication overhead</a:t>
            </a:r>
          </a:p>
          <a:p>
            <a:r>
              <a:rPr lang="en-US" noProof="0" dirty="0"/>
              <a:t>Finetuning</a:t>
            </a:r>
          </a:p>
          <a:p>
            <a:pPr lvl="1"/>
            <a:r>
              <a:rPr lang="en-US" noProof="0" dirty="0"/>
              <a:t>full-stack testing</a:t>
            </a:r>
          </a:p>
          <a:p>
            <a:pPr lvl="1"/>
            <a:r>
              <a:rPr lang="en-US" noProof="0" dirty="0"/>
              <a:t>minimal, task specific training</a:t>
            </a:r>
          </a:p>
          <a:p>
            <a:r>
              <a:rPr lang="en-US" noProof="0" dirty="0"/>
              <a:t>Base-model</a:t>
            </a:r>
          </a:p>
          <a:p>
            <a:pPr lvl="1"/>
            <a:r>
              <a:rPr lang="en-US" noProof="0" dirty="0"/>
              <a:t>no finetuning</a:t>
            </a:r>
          </a:p>
          <a:p>
            <a:pPr lvl="1"/>
            <a:r>
              <a:rPr lang="en-US" noProof="0" dirty="0"/>
              <a:t>comparison to default prompt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4364D4-9FDD-0C5A-CB24-627EACB6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93D01-2F41-A26A-2358-3056E5907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E010D-1211-5B6D-3698-D41B013B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9" name="Grafik 8" descr="Ein Bild, das Grafiken, Schrift, Symbol, Lampe enthält.&#10;&#10;KI-generierte Inhalte können fehlerhaft sein.">
            <a:extLst>
              <a:ext uri="{FF2B5EF4-FFF2-40B4-BE49-F238E27FC236}">
                <a16:creationId xmlns:a16="http://schemas.microsoft.com/office/drawing/2014/main" id="{1C85978F-5521-B8D1-32E5-3F182BF27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2" y="1556804"/>
            <a:ext cx="3744392" cy="37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7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D190-1943-5810-2269-721A30AF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C9AFA-AB26-1565-66E1-3F52750B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Hard-coded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273219-FAE3-03E4-4154-ED0B18268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5486400" cy="5111750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Translation</a:t>
            </a:r>
          </a:p>
          <a:p>
            <a:pPr lvl="1"/>
            <a:r>
              <a:rPr lang="en-US" sz="2400" noProof="0" dirty="0"/>
              <a:t>drift in other dimensions</a:t>
            </a:r>
          </a:p>
          <a:p>
            <a:pPr lvl="1"/>
            <a:r>
              <a:rPr lang="en-US" sz="2400" noProof="0" dirty="0"/>
              <a:t>total distance less than expected</a:t>
            </a:r>
            <a:endParaRPr lang="en-US" noProof="0" dirty="0"/>
          </a:p>
          <a:p>
            <a:r>
              <a:rPr lang="en-US" noProof="0" dirty="0"/>
              <a:t>Example (record01)</a:t>
            </a:r>
          </a:p>
          <a:p>
            <a:pPr lvl="1"/>
            <a:r>
              <a:rPr lang="en-US" noProof="0" dirty="0"/>
              <a:t>prompt: “HARD: go up”</a:t>
            </a:r>
          </a:p>
          <a:p>
            <a:pPr lvl="1"/>
            <a:r>
              <a:rPr lang="en-US" noProof="0" dirty="0" err="1"/>
              <a:t>delta_z</a:t>
            </a:r>
            <a:r>
              <a:rPr lang="en-US" noProof="0" dirty="0"/>
              <a:t> = 0.01 m</a:t>
            </a:r>
          </a:p>
          <a:p>
            <a:pPr lvl="1"/>
            <a:r>
              <a:rPr lang="en-US" noProof="0" dirty="0" err="1"/>
              <a:t>request_interval</a:t>
            </a:r>
            <a:r>
              <a:rPr lang="en-US" noProof="0" dirty="0"/>
              <a:t> = 1 s</a:t>
            </a:r>
          </a:p>
          <a:p>
            <a:pPr lvl="1"/>
            <a:r>
              <a:rPr lang="en-US" noProof="0" dirty="0"/>
              <a:t>0.5 m translation upwards expected</a:t>
            </a:r>
          </a:p>
          <a:p>
            <a:r>
              <a:rPr lang="en-US" noProof="0" dirty="0"/>
              <a:t>Figure</a:t>
            </a:r>
          </a:p>
          <a:p>
            <a:pPr lvl="1"/>
            <a:r>
              <a:rPr lang="en-US" noProof="0" dirty="0"/>
              <a:t>produced by </a:t>
            </a:r>
            <a:r>
              <a:rPr lang="en-US" b="1" noProof="0" dirty="0"/>
              <a:t>eval.py</a:t>
            </a:r>
          </a:p>
          <a:p>
            <a:pPr lvl="1"/>
            <a:r>
              <a:rPr lang="en-US" noProof="0" dirty="0"/>
              <a:t>in repo at logs/</a:t>
            </a:r>
            <a:r>
              <a:rPr lang="en-US" noProof="0" dirty="0" err="1"/>
              <a:t>eval_out</a:t>
            </a:r>
            <a:r>
              <a:rPr lang="en-US" noProof="0" dirty="0"/>
              <a:t>/figs</a:t>
            </a:r>
          </a:p>
          <a:p>
            <a:pPr marL="457200" lvl="1" indent="0">
              <a:buNone/>
            </a:pPr>
            <a:r>
              <a:rPr lang="en-US" noProof="0" dirty="0"/>
              <a:t>traj3d_record01_1Hz_go_up.pdf</a:t>
            </a:r>
          </a:p>
          <a:p>
            <a:pPr lvl="1"/>
            <a:endParaRPr lang="en-US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E64F577-529D-4980-DFC0-341C6D19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258254"/>
            <a:ext cx="5384800" cy="484631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2A13D-8186-6159-C9F9-EE816378A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E575B-A971-F6BF-CEDA-EB1630EE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202010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C71-5C1E-6A96-AC21-CA843E5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0B7FE-E027-4B9A-90AC-EEC4A0C4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Hard-coded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A4F24-1423-4DB2-4E85-1D6DE3C26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5486400" cy="5111750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Rotation</a:t>
            </a:r>
          </a:p>
          <a:p>
            <a:pPr lvl="1"/>
            <a:r>
              <a:rPr lang="en-US" noProof="0" dirty="0"/>
              <a:t>depending on rotation axes</a:t>
            </a:r>
          </a:p>
          <a:p>
            <a:pPr lvl="1"/>
            <a:r>
              <a:rPr lang="en-US" noProof="0" dirty="0"/>
              <a:t>positional drift</a:t>
            </a:r>
          </a:p>
          <a:p>
            <a:pPr lvl="1"/>
            <a:r>
              <a:rPr lang="en-US" noProof="0" dirty="0"/>
              <a:t>rotational drift</a:t>
            </a:r>
          </a:p>
          <a:p>
            <a:pPr lvl="1"/>
            <a:r>
              <a:rPr lang="en-US" noProof="0" dirty="0"/>
              <a:t>more or less stable positions</a:t>
            </a:r>
          </a:p>
          <a:p>
            <a:r>
              <a:rPr lang="en-US" noProof="0" dirty="0"/>
              <a:t>Visualization</a:t>
            </a:r>
          </a:p>
          <a:p>
            <a:pPr lvl="1"/>
            <a:r>
              <a:rPr lang="en-US" noProof="0" dirty="0"/>
              <a:t>3D rotation difficult to visualize</a:t>
            </a:r>
          </a:p>
          <a:p>
            <a:pPr lvl="1"/>
            <a:r>
              <a:rPr lang="en-US" noProof="0" dirty="0"/>
              <a:t>axes specific rotation relevant</a:t>
            </a:r>
          </a:p>
          <a:p>
            <a:pPr lvl="1"/>
            <a:r>
              <a:rPr lang="en-US" noProof="0" dirty="0"/>
              <a:t>plotting </a:t>
            </a:r>
            <a:r>
              <a:rPr lang="en-US" noProof="0" dirty="0" err="1"/>
              <a:t>rol</a:t>
            </a:r>
            <a:r>
              <a:rPr lang="en-US" noProof="0" dirty="0"/>
              <a:t>, pitch and yaw per step</a:t>
            </a:r>
          </a:p>
          <a:p>
            <a:r>
              <a:rPr lang="en-US" noProof="0" dirty="0"/>
              <a:t>Example (record03)</a:t>
            </a:r>
          </a:p>
          <a:p>
            <a:pPr lvl="1"/>
            <a:r>
              <a:rPr lang="en-US" dirty="0"/>
              <a:t>t</a:t>
            </a:r>
            <a:r>
              <a:rPr lang="en-US" noProof="0" dirty="0"/>
              <a:t>ask “…yaw right” at 1 Hz</a:t>
            </a:r>
          </a:p>
          <a:p>
            <a:pPr lvl="1"/>
            <a:r>
              <a:rPr lang="en-US" noProof="0" dirty="0"/>
              <a:t>yaw produced the cleanest rotation</a:t>
            </a:r>
          </a:p>
          <a:p>
            <a:pPr lvl="1"/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38805-68FC-6C99-9996-DB81F81B6B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A202-211F-0031-97BC-3BF3FDA8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50D08C-1DB1-206A-BD1C-9025B5CE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908" y="1208522"/>
            <a:ext cx="6302491" cy="32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6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9EB90-D000-9183-AD39-9B72BF9B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5670E7-5D36-FA8D-3081-F75E7AE6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Hard-coded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E3E3AA-F4D2-8914-AF9B-B5373856E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10972800" cy="511177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Gripper</a:t>
            </a:r>
          </a:p>
          <a:p>
            <a:pPr lvl="1"/>
            <a:r>
              <a:rPr lang="en-US" i="1" noProof="0" dirty="0"/>
              <a:t>/move </a:t>
            </a:r>
            <a:r>
              <a:rPr lang="en-US" noProof="0" dirty="0"/>
              <a:t>action very slow</a:t>
            </a:r>
          </a:p>
          <a:p>
            <a:pPr lvl="1"/>
            <a:r>
              <a:rPr lang="en-US" noProof="0" dirty="0"/>
              <a:t>logs show roughly 1 action per second</a:t>
            </a:r>
          </a:p>
          <a:p>
            <a:pPr lvl="1"/>
            <a:r>
              <a:rPr lang="en-US" noProof="0" dirty="0"/>
              <a:t>otherwise lagging behind even after deactivating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FEFC2-9F58-67D2-A523-EC0A0B73F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0DEAB-8763-A3DD-D258-AEDD27BB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74DA9A-3A8E-B774-BDDD-D07E52BB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2" y="2789345"/>
            <a:ext cx="1022807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5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237BD-D8AF-563E-90CB-BFD54E23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FACFF-3A77-D63D-5120-EDED410F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Finetuning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CCDD2-F160-1FB7-8841-65E7D65E4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25538"/>
            <a:ext cx="6238176" cy="1943422"/>
          </a:xfrm>
        </p:spPr>
        <p:txBody>
          <a:bodyPr wrap="square" anchor="t">
            <a:normAutofit fontScale="92500" lnSpcReduction="10000"/>
          </a:bodyPr>
          <a:lstStyle/>
          <a:p>
            <a:r>
              <a:rPr lang="en-US" noProof="0" dirty="0"/>
              <a:t>Setting and task specific data for training</a:t>
            </a:r>
          </a:p>
          <a:p>
            <a:r>
              <a:rPr lang="en-US" noProof="0" dirty="0"/>
              <a:t>Very little (if any) movement observed</a:t>
            </a:r>
          </a:p>
          <a:p>
            <a:r>
              <a:rPr lang="en-US" noProof="0" dirty="0"/>
              <a:t>Task “put the </a:t>
            </a:r>
            <a:r>
              <a:rPr lang="en-US" noProof="0" dirty="0" err="1"/>
              <a:t>duplo</a:t>
            </a:r>
            <a:r>
              <a:rPr lang="en-US" noProof="0" dirty="0"/>
              <a:t> brick into the box” at 2 Hz</a:t>
            </a:r>
          </a:p>
          <a:p>
            <a:r>
              <a:rPr lang="en-US" noProof="0" dirty="0"/>
              <a:t>Backend returning only miniscule deltas</a:t>
            </a:r>
          </a:p>
          <a:p>
            <a:pPr marL="0" indent="0">
              <a:buNone/>
            </a:pPr>
            <a:r>
              <a:rPr lang="en-US" noProof="0" dirty="0"/>
              <a:t>	figures: …record21_2Hz_duplo.pdf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A45C2-C5F9-8BA0-451D-3EF7B1B70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C50D-C3E6-B500-27FD-464ED9BD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3944E9-6581-F7BB-8F33-6F6EC68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166794"/>
            <a:ext cx="5976664" cy="30693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A3C7A2-A356-874A-17B7-9CB6CD6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75" y="1914669"/>
            <a:ext cx="4734625" cy="4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DD1128-91E0-89A9-0A54-C38E25B4F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  <a:p>
            <a:r>
              <a:rPr lang="en-US" noProof="0" dirty="0"/>
              <a:t>Fundamentals &amp; Bridge</a:t>
            </a:r>
          </a:p>
          <a:p>
            <a:r>
              <a:rPr lang="en-US" noProof="0" dirty="0"/>
              <a:t>Implementation</a:t>
            </a:r>
          </a:p>
          <a:p>
            <a:pPr lvl="1"/>
            <a:r>
              <a:rPr lang="en-US" dirty="0"/>
              <a:t>with implementation methods</a:t>
            </a:r>
            <a:endParaRPr lang="en-US" noProof="0" dirty="0"/>
          </a:p>
          <a:p>
            <a:r>
              <a:rPr lang="en-US" noProof="0" dirty="0"/>
              <a:t>Experiments</a:t>
            </a:r>
          </a:p>
          <a:p>
            <a:pPr lvl="1"/>
            <a:r>
              <a:rPr lang="en-US" dirty="0"/>
              <a:t>with experimental methods</a:t>
            </a:r>
            <a:endParaRPr lang="en-US" noProof="0" dirty="0"/>
          </a:p>
          <a:p>
            <a:r>
              <a:rPr lang="en-US" noProof="0" dirty="0"/>
              <a:t>Results</a:t>
            </a:r>
          </a:p>
          <a:p>
            <a:r>
              <a:rPr lang="en-US" noProof="0" dirty="0"/>
              <a:t>Discussion</a:t>
            </a:r>
          </a:p>
          <a:p>
            <a:r>
              <a:rPr lang="en-US" noProof="0" dirty="0"/>
              <a:t>Outlook &amp; </a:t>
            </a:r>
            <a:r>
              <a:rPr lang="en-US" dirty="0"/>
              <a:t>F</a:t>
            </a:r>
            <a:r>
              <a:rPr lang="en-US" noProof="0" dirty="0" err="1"/>
              <a:t>uture</a:t>
            </a:r>
            <a:r>
              <a:rPr lang="en-US" noProof="0" dirty="0"/>
              <a:t>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52649-FC89-D3F3-E6E7-B8BC57EA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Presentation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A1D45-BFF0-D552-0AEC-DE22BA3C9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C01C-AAB7-0571-A887-EC908202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85531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B214B-3268-D851-8B1F-701D63720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382C8-3AEE-886D-B781-AA87CBE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Base-model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AC25D8-0C2D-68EE-8EF6-DFCC3CB16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25538"/>
            <a:ext cx="6238176" cy="1943422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No local finetuning directory used</a:t>
            </a:r>
          </a:p>
          <a:p>
            <a:r>
              <a:rPr lang="en-US" noProof="0" dirty="0"/>
              <a:t>Movements arbitrary (not task orientated)</a:t>
            </a:r>
          </a:p>
          <a:p>
            <a:r>
              <a:rPr lang="en-US" noProof="0" dirty="0"/>
              <a:t>Similar results using the default prompt</a:t>
            </a:r>
          </a:p>
          <a:p>
            <a:pPr marL="0" indent="0">
              <a:buNone/>
            </a:pPr>
            <a:r>
              <a:rPr lang="en-US" noProof="0" dirty="0"/>
              <a:t>…record34_2Hz_cube_no_finetuning.pdf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E357-AA0B-B085-A43A-D57E8C573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51E9E-EBFA-0332-6E14-9E383431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7B8E8D-28B3-23AD-6927-2426585C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25" y="1910317"/>
            <a:ext cx="4781175" cy="43258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6BFF81-E8C6-A5AA-E772-EA1BE47A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166794"/>
            <a:ext cx="5994747" cy="30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3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94526-16BD-B08B-DF0F-B886E8A9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6637F-8B72-AC9A-CE9F-7A0C91B9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Results: Latency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D8F05-50E6-5DEA-A991-04DDD1A30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5384800" cy="51117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/>
              <a:t>Records include timestamps</a:t>
            </a:r>
          </a:p>
          <a:p>
            <a:pPr>
              <a:lnSpc>
                <a:spcPct val="90000"/>
              </a:lnSpc>
            </a:pPr>
            <a:r>
              <a:rPr lang="en-US" noProof="0" dirty="0"/>
              <a:t>Communication-Overhead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hard-coded p95(e2e) &lt; 10 </a:t>
            </a:r>
            <a:r>
              <a:rPr lang="en-US" sz="2400" noProof="0" dirty="0" err="1"/>
              <a:t>ms</a:t>
            </a:r>
            <a:endParaRPr lang="en-US" sz="2400" noProof="0" dirty="0"/>
          </a:p>
          <a:p>
            <a:pPr lvl="1">
              <a:lnSpc>
                <a:spcPct val="90000"/>
              </a:lnSpc>
            </a:pPr>
            <a:r>
              <a:rPr lang="en-US" sz="2400" noProof="0" dirty="0"/>
              <a:t>most of </a:t>
            </a:r>
            <a:r>
              <a:rPr lang="en-US" sz="2400" dirty="0"/>
              <a:t>it</a:t>
            </a:r>
            <a:r>
              <a:rPr lang="en-US" sz="2400" noProof="0" dirty="0"/>
              <a:t> outbound</a:t>
            </a:r>
          </a:p>
          <a:p>
            <a:pPr>
              <a:lnSpc>
                <a:spcPct val="90000"/>
              </a:lnSpc>
            </a:pPr>
            <a:r>
              <a:rPr lang="en-US" noProof="0" dirty="0"/>
              <a:t>Inference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no difference using finetuning </a:t>
            </a:r>
            <a:r>
              <a:rPr lang="en-US" sz="2400" noProof="0" dirty="0" err="1"/>
              <a:t>dir</a:t>
            </a:r>
            <a:endParaRPr lang="en-US" sz="2400" noProof="0" dirty="0"/>
          </a:p>
          <a:p>
            <a:pPr lvl="1">
              <a:lnSpc>
                <a:spcPct val="90000"/>
              </a:lnSpc>
            </a:pPr>
            <a:r>
              <a:rPr lang="en-US" sz="2400" noProof="0" dirty="0"/>
              <a:t>backend inference ca. 150 </a:t>
            </a:r>
            <a:r>
              <a:rPr lang="en-US" sz="2400" noProof="0" dirty="0" err="1"/>
              <a:t>ms</a:t>
            </a:r>
            <a:endParaRPr lang="en-US" sz="2400" noProof="0" dirty="0"/>
          </a:p>
          <a:p>
            <a:pPr>
              <a:lnSpc>
                <a:spcPct val="90000"/>
              </a:lnSpc>
            </a:pPr>
            <a:r>
              <a:rPr lang="en-US" noProof="0" dirty="0"/>
              <a:t>Overlap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gripper action problematic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1 Hz none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5 Hz significant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2 Hz minimal (sweet spot)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919BBE-56AF-311A-9A0F-828F0995E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27" y="1605663"/>
            <a:ext cx="5463182" cy="364667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CD1B9-A325-F0FB-6634-8F04170EFB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441B-801E-8CA5-9D39-9D716247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959362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F9B7A-E46F-722A-D8AB-86F3FCA9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9FCDA-5F12-C3ED-74C3-8AD9C493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Discussion: Bridge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BEB694-21ED-90CE-B17B-9F4F72FF0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25538"/>
            <a:ext cx="10972801" cy="511060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Hard-coded tests verify communication and limited control</a:t>
            </a:r>
          </a:p>
          <a:p>
            <a:r>
              <a:rPr lang="en-US" noProof="0" dirty="0"/>
              <a:t>Full-stack testing showed:</a:t>
            </a:r>
          </a:p>
          <a:p>
            <a:pPr lvl="1"/>
            <a:r>
              <a:rPr lang="en-US" noProof="0" dirty="0"/>
              <a:t>request-loop established</a:t>
            </a:r>
          </a:p>
          <a:p>
            <a:pPr lvl="1"/>
            <a:r>
              <a:rPr lang="en-US" noProof="0" dirty="0"/>
              <a:t>loading of model and local finetuning files feasible</a:t>
            </a:r>
          </a:p>
          <a:p>
            <a:r>
              <a:rPr lang="en-US" noProof="0" dirty="0"/>
              <a:t>Communication-overhead low</a:t>
            </a:r>
          </a:p>
          <a:p>
            <a:r>
              <a:rPr lang="en-US" noProof="0" dirty="0"/>
              <a:t>Inference rate up to 5 Hz possible</a:t>
            </a:r>
          </a:p>
          <a:p>
            <a:r>
              <a:rPr lang="en-US" noProof="0" dirty="0"/>
              <a:t>Controller struggle to keep up</a:t>
            </a:r>
          </a:p>
          <a:p>
            <a:r>
              <a:rPr lang="en-US" noProof="0" dirty="0"/>
              <a:t>Modular architecture allowing:</a:t>
            </a:r>
          </a:p>
          <a:p>
            <a:pPr lvl="1"/>
            <a:r>
              <a:rPr lang="en-US" dirty="0"/>
              <a:t>o</a:t>
            </a:r>
            <a:r>
              <a:rPr lang="en-US" noProof="0" dirty="0" err="1"/>
              <a:t>ther</a:t>
            </a:r>
            <a:r>
              <a:rPr lang="en-US" noProof="0" dirty="0"/>
              <a:t> backend models</a:t>
            </a:r>
          </a:p>
          <a:p>
            <a:pPr lvl="1"/>
            <a:r>
              <a:rPr lang="en-US" dirty="0"/>
              <a:t>external hosting of VLA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35E2F-D8BB-9B18-5F33-E907B24B6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1B287-A1BB-1B1D-4F63-0AEC4D67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337305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869E-058E-B114-55A4-41C330C3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902CE-0C06-4ECF-ACBB-5CFA6699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Discussion: Limitations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C70AE9-57DA-E70E-2021-650DDFB9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25538"/>
            <a:ext cx="10972801" cy="511060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Major control inaccuracies</a:t>
            </a:r>
          </a:p>
          <a:p>
            <a:r>
              <a:rPr lang="en-US" noProof="0" dirty="0"/>
              <a:t>Gripper action too slow</a:t>
            </a:r>
          </a:p>
          <a:p>
            <a:r>
              <a:rPr lang="en-US" noProof="0" dirty="0"/>
              <a:t>Clash of paradigms</a:t>
            </a:r>
          </a:p>
          <a:p>
            <a:r>
              <a:rPr lang="en-US" noProof="0" dirty="0"/>
              <a:t>VLA not working:</a:t>
            </a:r>
          </a:p>
          <a:p>
            <a:pPr lvl="1"/>
            <a:r>
              <a:rPr lang="en-US" noProof="0" dirty="0"/>
              <a:t>no task completion</a:t>
            </a:r>
          </a:p>
          <a:p>
            <a:pPr lvl="1"/>
            <a:r>
              <a:rPr lang="en-US" i="1" noProof="0" dirty="0"/>
              <a:t>OpenVLA-7b </a:t>
            </a:r>
            <a:r>
              <a:rPr lang="en-US" noProof="0" dirty="0"/>
              <a:t>base model</a:t>
            </a:r>
            <a:r>
              <a:rPr lang="en-US" i="1" noProof="0" dirty="0"/>
              <a:t> </a:t>
            </a:r>
            <a:r>
              <a:rPr lang="en-US" noProof="0" dirty="0"/>
              <a:t>does not generalize</a:t>
            </a:r>
          </a:p>
          <a:p>
            <a:pPr lvl="1"/>
            <a:r>
              <a:rPr lang="en-US" noProof="0" dirty="0"/>
              <a:t>our minimal finetuning attempt failed</a:t>
            </a:r>
          </a:p>
          <a:p>
            <a:pPr lvl="2"/>
            <a:r>
              <a:rPr lang="en-US" noProof="0" dirty="0"/>
              <a:t>bad training or data</a:t>
            </a:r>
          </a:p>
          <a:p>
            <a:pPr lvl="2"/>
            <a:r>
              <a:rPr lang="en-US" noProof="0" dirty="0"/>
              <a:t>different camera perspective or calibration</a:t>
            </a:r>
          </a:p>
          <a:p>
            <a:pPr lvl="2"/>
            <a:r>
              <a:rPr lang="en-US" noProof="0" dirty="0"/>
              <a:t>very difficult to debug a black-box</a:t>
            </a:r>
          </a:p>
          <a:p>
            <a:r>
              <a:rPr lang="en-US" sz="3200" noProof="0" dirty="0">
                <a:solidFill>
                  <a:srgbClr val="FF0000"/>
                </a:solidFill>
              </a:rPr>
              <a:t>Further VLA-training or finetuning was out of scope!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3617-B600-8CDB-E7AF-B74DEBF3D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BD9F1-8E66-DB80-EEA1-A12D4CAC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387687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3B237-B575-0473-D509-0EEE6BF4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BBFB5F-6FEE-1F9A-5C3B-65252BE6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Outlook &amp; Future 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90EEA-9232-0CC2-B2A2-F6372068C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25538"/>
            <a:ext cx="10972801" cy="511060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The bridge although functional reveals friction</a:t>
            </a:r>
          </a:p>
          <a:p>
            <a:pPr lvl="1"/>
            <a:r>
              <a:rPr lang="en-US" dirty="0"/>
              <a:t>new/improved c</a:t>
            </a:r>
            <a:r>
              <a:rPr lang="en-US" noProof="0" dirty="0" err="1"/>
              <a:t>ontroller</a:t>
            </a:r>
            <a:r>
              <a:rPr lang="en-US" noProof="0" dirty="0"/>
              <a:t> packages needed</a:t>
            </a:r>
          </a:p>
          <a:p>
            <a:pPr lvl="1"/>
            <a:r>
              <a:rPr lang="en-US" noProof="0" dirty="0"/>
              <a:t>applying deltas to current position insufficient</a:t>
            </a:r>
          </a:p>
          <a:p>
            <a:r>
              <a:rPr lang="en-US" dirty="0"/>
              <a:t>E</a:t>
            </a:r>
            <a:r>
              <a:rPr lang="en-US" noProof="0" dirty="0"/>
              <a:t>valuation with a working VLA</a:t>
            </a:r>
          </a:p>
          <a:p>
            <a:pPr lvl="1"/>
            <a:r>
              <a:rPr lang="en-US" dirty="0"/>
              <a:t>task success comparison</a:t>
            </a:r>
          </a:p>
          <a:p>
            <a:pPr lvl="1"/>
            <a:r>
              <a:rPr lang="en-US" dirty="0"/>
              <a:t>isolation of model and bridge specific faults</a:t>
            </a:r>
            <a:endParaRPr lang="en-US" noProof="0" dirty="0"/>
          </a:p>
          <a:p>
            <a:r>
              <a:rPr lang="en-US" dirty="0"/>
              <a:t>Conceptual tension</a:t>
            </a:r>
          </a:p>
          <a:p>
            <a:pPr lvl="1"/>
            <a:r>
              <a:rPr lang="en-US" dirty="0"/>
              <a:t>layered architecture vs. black-box</a:t>
            </a:r>
          </a:p>
          <a:p>
            <a:pPr lvl="1"/>
            <a:r>
              <a:rPr lang="en-US" dirty="0"/>
              <a:t>verified execution of action plan vs. reactive stochastic approach</a:t>
            </a:r>
          </a:p>
          <a:p>
            <a:pPr lvl="1"/>
            <a:r>
              <a:rPr lang="en-US" dirty="0"/>
              <a:t>are principles compatible?</a:t>
            </a:r>
          </a:p>
          <a:p>
            <a:pPr marL="0" indent="0">
              <a:buNone/>
            </a:pPr>
            <a:endParaRPr lang="en-US" noProof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2503-9644-DEDF-B488-CB1F7243B9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F51FC-79B1-0C3B-9535-CC519F90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419158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20B44-4EB3-0E5A-9C0D-1FCC4E3B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9AA22A-8707-FA41-C13D-E5500134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Images</a:t>
            </a:r>
          </a:p>
          <a:p>
            <a:pPr lvl="1"/>
            <a:r>
              <a:rPr lang="en-US" noProof="0" dirty="0">
                <a:hlinkClick r:id="rId2"/>
              </a:rPr>
              <a:t>https://de.wikipedia.org/wiki/Conda_(Paketverwaltung)</a:t>
            </a:r>
            <a:endParaRPr lang="en-US" noProof="0" dirty="0"/>
          </a:p>
          <a:p>
            <a:pPr lvl="1"/>
            <a:r>
              <a:rPr lang="en-US" noProof="0" dirty="0">
                <a:hlinkClick r:id="rId3"/>
              </a:rPr>
              <a:t>https://de.wikipedia.org/wiki/Docker_(Software)</a:t>
            </a:r>
            <a:endParaRPr lang="en-US" noProof="0" dirty="0"/>
          </a:p>
          <a:p>
            <a:pPr lvl="1"/>
            <a:r>
              <a:rPr lang="en-US" noProof="0" dirty="0"/>
              <a:t>generated on </a:t>
            </a:r>
            <a:r>
              <a:rPr lang="en-US" noProof="0" dirty="0">
                <a:hlinkClick r:id="rId4"/>
              </a:rPr>
              <a:t>https://chatgpt.com</a:t>
            </a:r>
            <a:r>
              <a:rPr lang="en-US" noProof="0" dirty="0"/>
              <a:t> </a:t>
            </a:r>
          </a:p>
          <a:p>
            <a:r>
              <a:rPr lang="en-US" noProof="0" dirty="0"/>
              <a:t>Repository public at</a:t>
            </a:r>
          </a:p>
          <a:p>
            <a:pPr lvl="1"/>
            <a:r>
              <a:rPr lang="en-US" noProof="0" dirty="0">
                <a:hlinkClick r:id="rId5"/>
              </a:rPr>
              <a:t>https://github.com/aZamuel/ROS2-VLA_Bridge</a:t>
            </a:r>
            <a:r>
              <a:rPr lang="en-US" noProof="0" dirty="0"/>
              <a:t> </a:t>
            </a:r>
          </a:p>
          <a:p>
            <a:r>
              <a:rPr lang="en-US" noProof="0" dirty="0"/>
              <a:t>External sources</a:t>
            </a:r>
          </a:p>
          <a:p>
            <a:pPr lvl="1"/>
            <a:r>
              <a:rPr lang="en-US" noProof="0" dirty="0"/>
              <a:t>in the following slides </a:t>
            </a:r>
            <a:r>
              <a:rPr lang="en-US" noProof="0"/>
              <a:t>(s. </a:t>
            </a:r>
            <a:r>
              <a:rPr lang="en-US" noProof="0" dirty="0"/>
              <a:t>thesis bibliography)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29D45-6FF1-78FE-C857-3D490366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47D5E-E4C1-10B6-93F8-B697DF347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947B-557C-224A-7C4D-4C9B303C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8" name="Grafik 7" descr="Ein Bild, das Text, Zeichnung, Entwurf, Design enthält.&#10;&#10;KI-generierte Inhalte können fehlerhaft sein.">
            <a:extLst>
              <a:ext uri="{FF2B5EF4-FFF2-40B4-BE49-F238E27FC236}">
                <a16:creationId xmlns:a16="http://schemas.microsoft.com/office/drawing/2014/main" id="{48774EC6-1338-38F2-01DA-C57B389D6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479080"/>
            <a:ext cx="3758208" cy="37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6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6026-9948-B65A-0379-79226366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329AD8-8DCC-EB9E-5899-DB4EA553B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Anthony Brohan et al. RT-1: Robotics Transformer for Real-World Control at Scale. arXiv:2212.06817 [cs]. Aug. 2023. doi:10.48550/arXiv.2212.06817. url: </a:t>
            </a:r>
            <a:r>
              <a:rPr lang="en-US" sz="1800" noProof="0" dirty="0">
                <a:hlinkClick r:id="rId2"/>
              </a:rPr>
              <a:t>http://arxiv.org/abs/2212.06817</a:t>
            </a:r>
            <a:r>
              <a:rPr lang="en-US" sz="1800" noProof="0" dirty="0"/>
              <a:t> (visited on 10/20/2025).</a:t>
            </a:r>
          </a:p>
          <a:p>
            <a:r>
              <a:rPr lang="en-US" sz="1800" noProof="0" dirty="0"/>
              <a:t>Jacob Devlin et al. “BERT: Pre-training of Deep </a:t>
            </a:r>
            <a:r>
              <a:rPr lang="en-US" sz="1800" noProof="0" dirty="0" err="1"/>
              <a:t>BidirectionalTransformers</a:t>
            </a:r>
            <a:r>
              <a:rPr lang="en-US" sz="1800" noProof="0" dirty="0"/>
              <a:t> for Language Understanding”. </a:t>
            </a:r>
            <a:r>
              <a:rPr lang="en-US" sz="1800" noProof="0" dirty="0" err="1"/>
              <a:t>en</a:t>
            </a:r>
            <a:r>
              <a:rPr lang="en-US" sz="1800" noProof="0" dirty="0"/>
              <a:t>. In: Proceedings </a:t>
            </a:r>
            <a:r>
              <a:rPr lang="en-US" sz="1800" noProof="0" dirty="0" err="1"/>
              <a:t>ofthe</a:t>
            </a:r>
            <a:r>
              <a:rPr lang="en-US" sz="1800" noProof="0" dirty="0"/>
              <a:t> 2019 Conference of the North. Minneapolis, Minnesota: Asso-</a:t>
            </a:r>
            <a:r>
              <a:rPr lang="en-US" sz="1800" noProof="0" dirty="0" err="1"/>
              <a:t>ciation</a:t>
            </a:r>
            <a:r>
              <a:rPr lang="en-US" sz="1800" noProof="0" dirty="0"/>
              <a:t> for Computational Linguistics, 2019, pp. 4171–4186. doi:10.18653/v1/N19-1423. url: </a:t>
            </a:r>
            <a:r>
              <a:rPr lang="en-US" sz="1800" noProof="0" dirty="0">
                <a:hlinkClick r:id="rId3"/>
              </a:rPr>
              <a:t>http://aclweb.org/anthology/N19-1423</a:t>
            </a:r>
            <a:r>
              <a:rPr lang="en-US" sz="1800" noProof="0" dirty="0"/>
              <a:t> (visited on 08/25/2025).</a:t>
            </a:r>
          </a:p>
          <a:p>
            <a:r>
              <a:rPr lang="en-US" sz="1800" noProof="0" dirty="0"/>
              <a:t>Franka Robotics GmbH. Franka documentation. </a:t>
            </a:r>
            <a:r>
              <a:rPr lang="en-US" sz="1800" noProof="0" dirty="0" err="1"/>
              <a:t>en</a:t>
            </a:r>
            <a:r>
              <a:rPr lang="en-US" sz="1800" noProof="0" dirty="0"/>
              <a:t>. url: </a:t>
            </a:r>
            <a:r>
              <a:rPr lang="en-US" sz="1800" noProof="0" dirty="0">
                <a:hlinkClick r:id="rId4"/>
              </a:rPr>
              <a:t>https://franka.de/documents</a:t>
            </a:r>
            <a:r>
              <a:rPr lang="en-US" sz="1800" noProof="0" dirty="0"/>
              <a:t> (visited on 10/20/2025).</a:t>
            </a:r>
          </a:p>
          <a:p>
            <a:r>
              <a:rPr lang="en-US" sz="1800" noProof="0" dirty="0"/>
              <a:t>Erann Gat. “On Three-Layer Architectures”. </a:t>
            </a:r>
            <a:r>
              <a:rPr lang="en-US" sz="1800" noProof="0" dirty="0" err="1"/>
              <a:t>en</a:t>
            </a:r>
            <a:r>
              <a:rPr lang="en-US" sz="1800" noProof="0" dirty="0"/>
              <a:t>. In: (1998). url: </a:t>
            </a:r>
            <a:r>
              <a:rPr lang="en-US" sz="1800" noProof="0" dirty="0">
                <a:hlinkClick r:id="rId5"/>
              </a:rPr>
              <a:t>https://flownet.com/gat/papers/tla.pdf</a:t>
            </a:r>
            <a:r>
              <a:rPr lang="en-US" sz="1800" noProof="0" dirty="0"/>
              <a:t> (visited on10/20/2025).</a:t>
            </a:r>
          </a:p>
          <a:p>
            <a:r>
              <a:rPr lang="en-US" sz="1800" noProof="0" dirty="0"/>
              <a:t>Moo Jin Kim et al. </a:t>
            </a:r>
            <a:r>
              <a:rPr lang="en-US" sz="1800" noProof="0" dirty="0" err="1"/>
              <a:t>OpenVLA</a:t>
            </a:r>
            <a:r>
              <a:rPr lang="en-US" sz="1800" noProof="0" dirty="0"/>
              <a:t>: An Open-Source Vision-Language-Action Model. arXiv:2406.09246 [cs]. Sept. 2024. </a:t>
            </a:r>
            <a:r>
              <a:rPr lang="en-US" sz="1800" noProof="0" dirty="0" err="1"/>
              <a:t>doi</a:t>
            </a:r>
            <a:r>
              <a:rPr lang="en-US" sz="1800" noProof="0" dirty="0"/>
              <a:t>: 10.48550/arXiv.2406.09246. url: </a:t>
            </a:r>
            <a:r>
              <a:rPr lang="en-US" sz="1800" noProof="0" dirty="0">
                <a:hlinkClick r:id="rId6"/>
              </a:rPr>
              <a:t>http://arxiv.org/abs/2406.09246</a:t>
            </a:r>
            <a:r>
              <a:rPr lang="en-US" sz="1800" noProof="0" dirty="0"/>
              <a:t> (visited on 08/25/2025).</a:t>
            </a:r>
          </a:p>
          <a:p>
            <a:r>
              <a:rPr lang="en-US" sz="1800" noProof="0" dirty="0"/>
              <a:t>Haotian Liu et al. “Visual Instruction Tuning”. In: </a:t>
            </a:r>
            <a:r>
              <a:rPr lang="en-US" sz="1800" noProof="0" dirty="0" err="1"/>
              <a:t>Advancesin</a:t>
            </a:r>
            <a:r>
              <a:rPr lang="en-US" sz="1800" noProof="0" dirty="0"/>
              <a:t> Neural Information Processing Systems. Ed. by A. Oh et </a:t>
            </a:r>
            <a:r>
              <a:rPr lang="en-US" sz="1800" noProof="0" dirty="0" err="1"/>
              <a:t>al.Vol</a:t>
            </a:r>
            <a:r>
              <a:rPr lang="en-US" sz="1800" noProof="0" dirty="0"/>
              <a:t>. 36. Curran Associates, Inc., 2023, pp. 34892–34916. url: </a:t>
            </a:r>
            <a:r>
              <a:rPr lang="en-US" sz="1800" noProof="0" dirty="0">
                <a:hlinkClick r:id="rId7"/>
              </a:rPr>
              <a:t>https://proceedings.neurips.cc/paper_files/paper/2023/file/6dcf277ea32ce3288914faf369fe6de0-Paper-Conference.pdf</a:t>
            </a:r>
            <a:r>
              <a:rPr lang="en-US" sz="1800" noProof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07970-CBA3-F8C6-D824-07837733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FBCF4-504F-0C1C-3C7C-34713C9A8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070C-ACD9-E066-5467-6F18127E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410281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FA07-1306-E569-9E62-18F3E1EA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8EFB3A-6471-536C-C240-871E905C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Steven </a:t>
            </a:r>
            <a:r>
              <a:rPr lang="en-US" sz="1800" noProof="0" dirty="0" err="1"/>
              <a:t>Macenski</a:t>
            </a:r>
            <a:r>
              <a:rPr lang="en-US" sz="1800" noProof="0" dirty="0"/>
              <a:t> et al. “Robot Operating System 2: Design, </a:t>
            </a:r>
            <a:r>
              <a:rPr lang="en-US" sz="1800" noProof="0" dirty="0" err="1"/>
              <a:t>ar-chitecture</a:t>
            </a:r>
            <a:r>
              <a:rPr lang="en-US" sz="1800" noProof="0" dirty="0"/>
              <a:t>, and uses in the wild”. In: Science Robotics 7.66 (2022),eabm6074. </a:t>
            </a:r>
            <a:r>
              <a:rPr lang="en-US" sz="1800" noProof="0" dirty="0" err="1"/>
              <a:t>doi</a:t>
            </a:r>
            <a:r>
              <a:rPr lang="en-US" sz="1800" noProof="0" dirty="0"/>
              <a:t>: 10.1126/scirobotics.abm6074. url: </a:t>
            </a:r>
            <a:r>
              <a:rPr lang="en-US" sz="1800" noProof="0" dirty="0">
                <a:hlinkClick r:id="rId2"/>
              </a:rPr>
              <a:t>https://www.science.org/doi/abs/10.1126/scirobotics.abm6074</a:t>
            </a:r>
            <a:r>
              <a:rPr lang="en-US" sz="1800" noProof="0" dirty="0"/>
              <a:t>.</a:t>
            </a:r>
          </a:p>
          <a:p>
            <a:r>
              <a:rPr lang="en-US" sz="1800" noProof="0" dirty="0"/>
              <a:t>Hans Moravec. Mind children: the future of robot and human in-</a:t>
            </a:r>
            <a:r>
              <a:rPr lang="en-US" sz="1800" noProof="0" dirty="0" err="1"/>
              <a:t>telligence</a:t>
            </a:r>
            <a:r>
              <a:rPr lang="en-US" sz="1800" noProof="0" dirty="0"/>
              <a:t>. </a:t>
            </a:r>
            <a:r>
              <a:rPr lang="en-US" sz="1800" noProof="0" dirty="0" err="1"/>
              <a:t>eng.</a:t>
            </a:r>
            <a:r>
              <a:rPr lang="en-US" sz="1800" noProof="0" dirty="0"/>
              <a:t> 4. print. Cambridge: Harvard Univ. Press, 1995.isbn: 978-0-674-57618-6.</a:t>
            </a:r>
          </a:p>
          <a:p>
            <a:r>
              <a:rPr lang="en-US" sz="1800" noProof="0" dirty="0"/>
              <a:t>Matthias Mayr and Julian M. Salt-</a:t>
            </a:r>
            <a:r>
              <a:rPr lang="en-US" sz="1800" noProof="0" dirty="0" err="1"/>
              <a:t>Ducaju</a:t>
            </a:r>
            <a:r>
              <a:rPr lang="en-US" sz="1800" noProof="0" dirty="0"/>
              <a:t>. A C++ </a:t>
            </a:r>
            <a:r>
              <a:rPr lang="en-US" sz="1800" noProof="0" dirty="0" err="1"/>
              <a:t>Implemen-tation</a:t>
            </a:r>
            <a:r>
              <a:rPr lang="en-US" sz="1800" noProof="0" dirty="0"/>
              <a:t> of a Cartesian Impedance Controller for Robotic </a:t>
            </a:r>
            <a:r>
              <a:rPr lang="en-US" sz="1800" noProof="0" dirty="0" err="1"/>
              <a:t>Manipu-lators</a:t>
            </a:r>
            <a:r>
              <a:rPr lang="en-US" sz="1800" noProof="0" dirty="0"/>
              <a:t>. arXiv:2212.11215 [cs]. Dec. 2022. </a:t>
            </a:r>
            <a:r>
              <a:rPr lang="en-US" sz="1800" noProof="0" dirty="0" err="1"/>
              <a:t>doi</a:t>
            </a:r>
            <a:r>
              <a:rPr lang="en-US" sz="1800" noProof="0" dirty="0"/>
              <a:t>: 10.48550/arXiv.2212.11215. url: </a:t>
            </a:r>
            <a:r>
              <a:rPr lang="en-US" sz="1800" noProof="0" dirty="0">
                <a:hlinkClick r:id="rId3"/>
              </a:rPr>
              <a:t>http://arxiv.org/abs/2212.11215</a:t>
            </a:r>
            <a:r>
              <a:rPr lang="en-US" sz="1800" noProof="0" dirty="0"/>
              <a:t> (</a:t>
            </a:r>
            <a:r>
              <a:rPr lang="en-US" sz="1800" noProof="0" dirty="0" err="1"/>
              <a:t>visitedon</a:t>
            </a:r>
            <a:r>
              <a:rPr lang="en-US" sz="1800" noProof="0" dirty="0"/>
              <a:t> 10/20/2025).</a:t>
            </a:r>
          </a:p>
          <a:p>
            <a:r>
              <a:rPr lang="en-US" sz="1800" noProof="0" dirty="0" err="1"/>
              <a:t>multipanda</a:t>
            </a:r>
            <a:r>
              <a:rPr lang="en-US" sz="1800" noProof="0" dirty="0"/>
              <a:t>. </a:t>
            </a:r>
            <a:r>
              <a:rPr lang="en-US" sz="1800" noProof="0" dirty="0" err="1"/>
              <a:t>tenfoldpaper</a:t>
            </a:r>
            <a:r>
              <a:rPr lang="en-US" sz="1800" noProof="0" dirty="0"/>
              <a:t>/</a:t>
            </a:r>
            <a:r>
              <a:rPr lang="en-US" sz="1800" noProof="0" dirty="0" err="1"/>
              <a:t>multipanda</a:t>
            </a:r>
            <a:r>
              <a:rPr lang="en-US" sz="1800" noProof="0" dirty="0"/>
              <a:t> ros2. original-date: 2024-04-05T07:21:09Z. Sept. 2025. url: https://github.com/tenfoldpaper/multipanda_ros2 (visited on 10/20/2025).</a:t>
            </a:r>
          </a:p>
          <a:p>
            <a:r>
              <a:rPr lang="en-US" sz="1800" noProof="0" dirty="0"/>
              <a:t>Abby O’Neill et al. Open X-Embodiment: Robotic </a:t>
            </a:r>
            <a:r>
              <a:rPr lang="en-US" sz="1800" noProof="0" dirty="0" err="1"/>
              <a:t>LearningDatasets</a:t>
            </a:r>
            <a:r>
              <a:rPr lang="en-US" sz="1800" noProof="0" dirty="0"/>
              <a:t> and RT-X Models. arXiv:2310.08864 [cs]. May 2025. doi:10.48550/arXiv.2310.08864. url: </a:t>
            </a:r>
            <a:r>
              <a:rPr lang="en-US" sz="1800" noProof="0" dirty="0">
                <a:hlinkClick r:id="rId4"/>
              </a:rPr>
              <a:t>http://arxiv.org/abs/2310.08864</a:t>
            </a:r>
            <a:r>
              <a:rPr lang="en-US" sz="1800" noProof="0" dirty="0"/>
              <a:t> (visited on 10/20/2025).</a:t>
            </a:r>
          </a:p>
          <a:p>
            <a:r>
              <a:rPr lang="en-US" sz="1800" noProof="0" dirty="0"/>
              <a:t>Rui Shao et al. Large VLM-based Vision-Language-Action </a:t>
            </a:r>
            <a:r>
              <a:rPr lang="en-US" sz="1800" noProof="0" dirty="0" err="1"/>
              <a:t>Modelsfor</a:t>
            </a:r>
            <a:r>
              <a:rPr lang="en-US" sz="1800" noProof="0" dirty="0"/>
              <a:t> Robotic Manipulation: A Survey. arXiv:2508.13073 [cs]. Sept.2025. </a:t>
            </a:r>
            <a:r>
              <a:rPr lang="en-US" sz="1800" noProof="0" dirty="0" err="1"/>
              <a:t>doi</a:t>
            </a:r>
            <a:r>
              <a:rPr lang="en-US" sz="1800" noProof="0" dirty="0"/>
              <a:t>: 10.48550/arXiv.2508.13073. url: </a:t>
            </a:r>
            <a:r>
              <a:rPr lang="en-US" sz="1800" noProof="0" dirty="0">
                <a:hlinkClick r:id="rId5"/>
              </a:rPr>
              <a:t>http://arxiv.org/abs/2508.13073</a:t>
            </a:r>
            <a:r>
              <a:rPr lang="en-US" sz="1800" noProof="0" dirty="0"/>
              <a:t> (visited on 10/20/2025).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C5797-8B5C-F5EE-69A4-471F400E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BBAA6-2DDC-63A3-392E-BDBAFD6B2A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E22D-D6EB-5D28-71B2-4E99CDC7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376196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34957-1BAA-54D6-B061-43C8B4D8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41DD0-BA36-8F49-E81A-F8DC1D4B1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Mohit Shridhar, Lucas </a:t>
            </a:r>
            <a:r>
              <a:rPr lang="en-US" sz="1800" noProof="0" dirty="0" err="1"/>
              <a:t>Manuelli</a:t>
            </a:r>
            <a:r>
              <a:rPr lang="en-US" sz="1800" noProof="0" dirty="0"/>
              <a:t>, and Dieter Fox. </a:t>
            </a:r>
            <a:r>
              <a:rPr lang="en-US" sz="1800" noProof="0" dirty="0" err="1"/>
              <a:t>CLIPort</a:t>
            </a:r>
            <a:r>
              <a:rPr lang="en-US" sz="1800" noProof="0" dirty="0"/>
              <a:t>: </a:t>
            </a:r>
            <a:r>
              <a:rPr lang="en-US" sz="1800" noProof="0" dirty="0" err="1"/>
              <a:t>Whatand</a:t>
            </a:r>
            <a:r>
              <a:rPr lang="en-US" sz="1800" noProof="0" dirty="0"/>
              <a:t> Where Pathways for Robotic Manipulation. arXiv:2109.12098[cs]. Sept. 2021. </a:t>
            </a:r>
            <a:r>
              <a:rPr lang="en-US" sz="1800" noProof="0" dirty="0" err="1"/>
              <a:t>doi</a:t>
            </a:r>
            <a:r>
              <a:rPr lang="en-US" sz="1800" noProof="0" dirty="0"/>
              <a:t>: 10.48550/arXiv.2109.12098. url: </a:t>
            </a:r>
            <a:r>
              <a:rPr lang="en-US" sz="1800" noProof="0" dirty="0">
                <a:hlinkClick r:id="rId2"/>
              </a:rPr>
              <a:t>http://arxiv.org/abs/2109.12098</a:t>
            </a:r>
            <a:r>
              <a:rPr lang="en-US" sz="1800" noProof="0" dirty="0"/>
              <a:t> (visited on 09/05/2025).</a:t>
            </a:r>
          </a:p>
          <a:p>
            <a:r>
              <a:rPr lang="en-US" sz="1800" noProof="0" dirty="0"/>
              <a:t>Ashish Vaswani et al. “Attention is All you Need”. In: Ad-</a:t>
            </a:r>
            <a:r>
              <a:rPr lang="en-US" sz="1800" noProof="0" dirty="0" err="1"/>
              <a:t>vances</a:t>
            </a:r>
            <a:r>
              <a:rPr lang="en-US" sz="1800" noProof="0" dirty="0"/>
              <a:t> in Neural Information Processing Systems. Ed. by I. </a:t>
            </a:r>
            <a:r>
              <a:rPr lang="en-US" sz="1800" noProof="0" dirty="0" err="1"/>
              <a:t>Guyonet</a:t>
            </a:r>
            <a:r>
              <a:rPr lang="en-US" sz="1800" noProof="0" dirty="0"/>
              <a:t> al. Vol. 30. Curran Associates, Inc., 2017. url: </a:t>
            </a:r>
            <a:r>
              <a:rPr lang="en-US" sz="1800" noProof="0" dirty="0">
                <a:hlinkClick r:id="rId3"/>
              </a:rPr>
              <a:t>https://proceedings.neurips.cc/paper_files/paper/2017/file/3f5ee243547dee91fbd053c1c4a845aa-Paper.pdf</a:t>
            </a:r>
            <a:r>
              <a:rPr lang="en-US" sz="1800" noProof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4A50C-8F8E-A9D2-B5AB-B7F976DD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5222-732A-4726-7BDA-452CFBEE6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8460C-CF9C-D835-45C0-C471FD26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79839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2138C-C355-9554-6B73-83235281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B57F99-9868-3FB2-CF59-02AA76CA6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AI hype</a:t>
            </a:r>
          </a:p>
          <a:p>
            <a:pPr lvl="1"/>
            <a:r>
              <a:rPr lang="en-US" noProof="0" dirty="0"/>
              <a:t>chatbots like chat-GPT</a:t>
            </a:r>
          </a:p>
          <a:p>
            <a:r>
              <a:rPr lang="en-US" noProof="0" dirty="0"/>
              <a:t>Not the first time “AI-Winter”</a:t>
            </a:r>
          </a:p>
          <a:p>
            <a:r>
              <a:rPr lang="en-US" noProof="0" dirty="0"/>
              <a:t>Real-world complexity</a:t>
            </a:r>
          </a:p>
          <a:p>
            <a:r>
              <a:rPr lang="en-US" noProof="0" dirty="0" err="1"/>
              <a:t>Morvac‘s</a:t>
            </a:r>
            <a:r>
              <a:rPr lang="en-US" noProof="0" dirty="0"/>
              <a:t> Paradox: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ADB946-E325-0ECB-B194-373823F0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F2254-664C-9942-2CB5-BFC31BB87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6C0ED-3026-C30B-A0D5-2977EA56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7" name="Grafik 6" descr="Ein Bild, das Text, Zeichnung, Handschrift, Schrift enthält.&#10;&#10;KI-generierte Inhalte können fehlerhaft sein.">
            <a:extLst>
              <a:ext uri="{FF2B5EF4-FFF2-40B4-BE49-F238E27FC236}">
                <a16:creationId xmlns:a16="http://schemas.microsoft.com/office/drawing/2014/main" id="{B6F2B40E-9ADD-A0CE-C523-AD0CA2931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244742"/>
            <a:ext cx="6134472" cy="40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ADEDC-DF5A-8C3C-5C3C-BB41D9A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FB7F83-ACA2-38A8-6DC0-00D82C7E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8" y="142876"/>
            <a:ext cx="8496300" cy="693837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Intro: Motivation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E8A8D0-4437-574D-C921-5CF3C229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25538"/>
            <a:ext cx="6134472" cy="51117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/>
              <a:t>Large AI-models handling complexity</a:t>
            </a:r>
          </a:p>
          <a:p>
            <a:pPr>
              <a:lnSpc>
                <a:spcPct val="90000"/>
              </a:lnSpc>
            </a:pPr>
            <a:r>
              <a:rPr lang="en-US" dirty="0"/>
              <a:t>Potential in new</a:t>
            </a:r>
            <a:r>
              <a:rPr lang="en-US" noProof="0" dirty="0"/>
              <a:t> deployment</a:t>
            </a:r>
          </a:p>
          <a:p>
            <a:pPr>
              <a:lnSpc>
                <a:spcPct val="90000"/>
              </a:lnSpc>
            </a:pPr>
            <a:r>
              <a:rPr lang="en-US" dirty="0"/>
              <a:t>Integration difficult:</a:t>
            </a:r>
            <a:endParaRPr lang="en-US" noProof="0" dirty="0"/>
          </a:p>
          <a:p>
            <a:pPr lvl="1">
              <a:lnSpc>
                <a:spcPct val="90000"/>
              </a:lnSpc>
            </a:pPr>
            <a:r>
              <a:rPr lang="en-US" sz="2400" noProof="0" dirty="0"/>
              <a:t>mostly low-level deltas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</a:t>
            </a:r>
            <a:r>
              <a:rPr lang="en-US" sz="2400" noProof="0" dirty="0"/>
              <a:t>o guarantees</a:t>
            </a:r>
            <a:r>
              <a:rPr lang="en-US" sz="2400" dirty="0"/>
              <a:t>, b</a:t>
            </a:r>
            <a:r>
              <a:rPr lang="en-US" sz="2400" noProof="0" dirty="0"/>
              <a:t>lack-box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fast development and iteration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breaking with existing principles</a:t>
            </a:r>
            <a:endParaRPr lang="en-US" sz="2400" noProof="0" dirty="0"/>
          </a:p>
          <a:p>
            <a:pPr>
              <a:lnSpc>
                <a:spcPct val="90000"/>
              </a:lnSpc>
            </a:pPr>
            <a:r>
              <a:rPr lang="en-US" dirty="0"/>
              <a:t>Problematic for: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established complex systems</a:t>
            </a:r>
          </a:p>
          <a:p>
            <a:pPr lvl="1">
              <a:lnSpc>
                <a:spcPct val="90000"/>
              </a:lnSpc>
            </a:pPr>
            <a:r>
              <a:rPr lang="en-US" sz="2400" noProof="0" dirty="0"/>
              <a:t>combination with existing components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777999-32A6-7C2E-75EA-1D037293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4104" b="-1"/>
          <a:stretch>
            <a:fillRect/>
          </a:stretch>
        </p:blipFill>
        <p:spPr>
          <a:xfrm>
            <a:off x="6816080" y="1712656"/>
            <a:ext cx="4766320" cy="45246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4895-FF89-AA09-47B2-277A8C8F8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28448" y="6356351"/>
            <a:ext cx="14539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B42E74-A930-4220-A8BA-1C65E46CAD3C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D711-D799-6649-E28B-617A4236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392" y="6356351"/>
            <a:ext cx="93130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Samuel Rochlitzer, Cognitive Systems 2025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5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32221-8742-EB9E-92B5-BC3AD71E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C8FE37-F9A9-E086-7ADD-49E5C3F0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should this interface </a:t>
            </a:r>
            <a:r>
              <a:rPr lang="en-US" dirty="0"/>
              <a:t>look like</a:t>
            </a:r>
            <a:r>
              <a:rPr lang="en-US" noProof="0" dirty="0"/>
              <a:t>?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noProof="0" dirty="0"/>
              <a:t>data required</a:t>
            </a:r>
          </a:p>
          <a:p>
            <a:r>
              <a:rPr lang="en-US" dirty="0"/>
              <a:t>Building a ROS2-VLA Bridge</a:t>
            </a:r>
          </a:p>
          <a:p>
            <a:r>
              <a:rPr lang="en-US" noProof="0" dirty="0"/>
              <a:t>Evaluation</a:t>
            </a:r>
          </a:p>
          <a:p>
            <a:pPr lvl="1"/>
            <a:r>
              <a:rPr lang="en-US" noProof="0" dirty="0"/>
              <a:t>design</a:t>
            </a:r>
          </a:p>
          <a:p>
            <a:pPr lvl="1"/>
            <a:r>
              <a:rPr lang="en-US" noProof="0" dirty="0"/>
              <a:t>function</a:t>
            </a:r>
          </a:p>
          <a:p>
            <a:pPr lvl="1"/>
            <a:r>
              <a:rPr lang="en-US" noProof="0" dirty="0"/>
              <a:t>performance*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*testing communication performance (no working model available)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918DA2-BEDC-2B3D-9B48-D95EA105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Intro: 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D815-2924-7992-7879-0C9D1F6F7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A564D-608F-284C-F801-6E18157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40558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B983-BF98-7890-D2E9-4745EE14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66671-A8A6-85DB-C96D-81FFF50E5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5538"/>
            <a:ext cx="5342384" cy="5111750"/>
          </a:xfrm>
        </p:spPr>
        <p:txBody>
          <a:bodyPr/>
          <a:lstStyle/>
          <a:p>
            <a:r>
              <a:rPr lang="en-US" dirty="0"/>
              <a:t>Robot Operating System</a:t>
            </a:r>
          </a:p>
          <a:p>
            <a:pPr lvl="1"/>
            <a:r>
              <a:rPr lang="en-US" dirty="0"/>
              <a:t>1998 Layerd architecture SPA</a:t>
            </a:r>
          </a:p>
          <a:p>
            <a:pPr lvl="1"/>
            <a:r>
              <a:rPr lang="en-US" dirty="0"/>
              <a:t>2010 introduction of ROS</a:t>
            </a:r>
          </a:p>
          <a:p>
            <a:pPr lvl="1"/>
            <a:r>
              <a:rPr lang="en-US" dirty="0"/>
              <a:t>2017 transition to ROS2</a:t>
            </a:r>
          </a:p>
          <a:p>
            <a:r>
              <a:rPr lang="en-US" noProof="0" dirty="0"/>
              <a:t>Transformer based AI</a:t>
            </a:r>
          </a:p>
          <a:p>
            <a:pPr lvl="1"/>
            <a:r>
              <a:rPr lang="en-US" noProof="0" dirty="0"/>
              <a:t>2019 Large Language Models</a:t>
            </a:r>
          </a:p>
          <a:p>
            <a:pPr lvl="1"/>
            <a:r>
              <a:rPr lang="en-US" noProof="0" dirty="0"/>
              <a:t>2023 Vision Language Models</a:t>
            </a:r>
          </a:p>
          <a:p>
            <a:pPr lvl="1"/>
            <a:r>
              <a:rPr lang="en-US" noProof="0" dirty="0"/>
              <a:t>2024 Vision Language Action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14704-57F8-FE66-43BB-F97A700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Fundamentals: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C240-DF36-79B0-9A3D-DA15ADEB2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0C151-DC5D-3115-39F2-B11AF82A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176877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A229-057E-C29C-CD93-00EE1387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2F29B-D1E0-CB44-9F34-44223A83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Separated client-server design</a:t>
            </a:r>
          </a:p>
          <a:p>
            <a:r>
              <a:rPr lang="en-US" noProof="0" dirty="0"/>
              <a:t>Main interface /predict route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63374-9E30-C977-3AC0-F172ED7B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Proposed 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2B631-25A1-8328-DAF8-132B253D5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F272B-9E7F-4382-2335-AE8703BA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  <p:pic>
        <p:nvPicPr>
          <p:cNvPr id="7" name="Grafik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F923A43E-2CC5-BD1E-D104-409ABFDA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44" y="2223745"/>
            <a:ext cx="8393512" cy="41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2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EBC1-A66D-FAD2-DF95-E981FFAE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52E0AC-89B7-6BB0-05F5-A83F5AB3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ROS2 client node </a:t>
            </a:r>
            <a:r>
              <a:rPr lang="en-US" b="1" noProof="0" dirty="0"/>
              <a:t>vla_bridge_node.py</a:t>
            </a:r>
          </a:p>
          <a:p>
            <a:r>
              <a:rPr lang="en-US" noProof="0" dirty="0"/>
              <a:t>Backend</a:t>
            </a:r>
          </a:p>
          <a:p>
            <a:pPr lvl="1"/>
            <a:r>
              <a:rPr lang="en-US" i="1" noProof="0" dirty="0"/>
              <a:t>Flask</a:t>
            </a:r>
            <a:r>
              <a:rPr lang="en-US" noProof="0" dirty="0"/>
              <a:t> application </a:t>
            </a:r>
            <a:r>
              <a:rPr lang="en-US" b="1" noProof="0" dirty="0"/>
              <a:t>vla_server.py</a:t>
            </a:r>
            <a:endParaRPr lang="en-US" b="1" dirty="0"/>
          </a:p>
          <a:p>
            <a:pPr lvl="1"/>
            <a:r>
              <a:rPr lang="en-US" noProof="0" dirty="0"/>
              <a:t>model wrapper</a:t>
            </a:r>
            <a:r>
              <a:rPr lang="en-US" b="1" noProof="0" dirty="0"/>
              <a:t> vla_wrapper.py</a:t>
            </a:r>
          </a:p>
          <a:p>
            <a:r>
              <a:rPr lang="en-US" noProof="0" dirty="0"/>
              <a:t>Interfaces package for runtime control</a:t>
            </a:r>
          </a:p>
          <a:p>
            <a:pPr lvl="1"/>
            <a:r>
              <a:rPr lang="en-US" b="1" noProof="0" dirty="0"/>
              <a:t>/</a:t>
            </a:r>
            <a:r>
              <a:rPr lang="en-US" b="1" noProof="0" dirty="0" err="1"/>
              <a:t>toggle_active</a:t>
            </a:r>
            <a:endParaRPr lang="en-US" b="1" dirty="0"/>
          </a:p>
          <a:p>
            <a:pPr lvl="1"/>
            <a:r>
              <a:rPr lang="en-US" b="1" noProof="0" dirty="0"/>
              <a:t>/</a:t>
            </a:r>
            <a:r>
              <a:rPr lang="en-US" b="1" noProof="0" dirty="0" err="1"/>
              <a:t>set_prompt</a:t>
            </a:r>
            <a:endParaRPr lang="en-US" b="1" dirty="0"/>
          </a:p>
          <a:p>
            <a:pPr lvl="1"/>
            <a:r>
              <a:rPr lang="en-US" b="1" noProof="0" dirty="0"/>
              <a:t>/</a:t>
            </a:r>
            <a:r>
              <a:rPr lang="en-US" b="1" noProof="0" dirty="0" err="1"/>
              <a:t>set_request</a:t>
            </a:r>
            <a:endParaRPr lang="en-US" b="1" noProof="0" dirty="0"/>
          </a:p>
          <a:p>
            <a:r>
              <a:rPr lang="en-US" noProof="0" dirty="0"/>
              <a:t>Deployment environments</a:t>
            </a:r>
          </a:p>
          <a:p>
            <a:pPr lvl="1"/>
            <a:r>
              <a:rPr lang="en-US" b="1" noProof="0" dirty="0" err="1"/>
              <a:t>Dockerfile</a:t>
            </a:r>
            <a:endParaRPr lang="en-US" b="1" dirty="0"/>
          </a:p>
          <a:p>
            <a:pPr lvl="1"/>
            <a:r>
              <a:rPr lang="en-US" b="1" noProof="0" dirty="0" err="1"/>
              <a:t>environment.yml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62A40-DA51-5C44-EA2A-02F57405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9C503-7665-26E5-FC13-DD22F59CA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E05C2-0CC4-F0EC-9F3E-C1C19F45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262357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83DAF-3673-082F-7A12-9C282E54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15616-E559-0F72-33F3-197C36CA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Development of a ROS2-VLA Bridge</a:t>
            </a:r>
          </a:p>
          <a:p>
            <a:r>
              <a:rPr lang="en-US" noProof="0" dirty="0"/>
              <a:t>Focus on the bridge client package</a:t>
            </a:r>
          </a:p>
          <a:p>
            <a:r>
              <a:rPr lang="en-US" noProof="0" dirty="0"/>
              <a:t>Existing hardware packages fully functional</a:t>
            </a:r>
          </a:p>
          <a:p>
            <a:r>
              <a:rPr lang="en-US" noProof="0" dirty="0"/>
              <a:t>We assumed </a:t>
            </a:r>
            <a:r>
              <a:rPr lang="en-US" noProof="0" dirty="0" err="1"/>
              <a:t>OpenVLA</a:t>
            </a:r>
            <a:r>
              <a:rPr lang="en-US" noProof="0" dirty="0"/>
              <a:t> would perform reasonably well</a:t>
            </a:r>
          </a:p>
          <a:p>
            <a:r>
              <a:rPr lang="en-US" noProof="0" dirty="0"/>
              <a:t>Further VLA finetuning or evaluation out of scope!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513015-5D58-9CF2-4E32-AEA30608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5357-589D-63AB-2D4F-4FBBC75EE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2E74-A930-4220-A8BA-1C65E46CAD3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6CAD1-708D-5956-B15C-CECF2C80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Samuel Rochlitzer, Cognitive Systems 2025</a:t>
            </a:r>
          </a:p>
        </p:txBody>
      </p:sp>
    </p:spTree>
    <p:extLst>
      <p:ext uri="{BB962C8B-B14F-4D97-AF65-F5344CB8AC3E}">
        <p14:creationId xmlns:p14="http://schemas.microsoft.com/office/powerpoint/2010/main" val="2582053308"/>
      </p:ext>
    </p:extLst>
  </p:cSld>
  <p:clrMapOvr>
    <a:masterClrMapping/>
  </p:clrMapOvr>
</p:sld>
</file>

<file path=ppt/theme/theme1.xml><?xml version="1.0" encoding="utf-8"?>
<a:theme xmlns:a="http://schemas.openxmlformats.org/drawingml/2006/main" name="RA_PPT_Design">
  <a:themeElements>
    <a:clrScheme name="Benutzerdefiniertes Design 1">
      <a:dk1>
        <a:srgbClr val="333333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1940</Words>
  <Application>Microsoft Office PowerPoint</Application>
  <PresentationFormat>Breitbild</PresentationFormat>
  <Paragraphs>312</Paragraphs>
  <Slides>28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1" baseType="lpstr">
      <vt:lpstr>Arial</vt:lpstr>
      <vt:lpstr>Myriad Pro</vt:lpstr>
      <vt:lpstr>RA_PPT_Design</vt:lpstr>
      <vt:lpstr>Presentation Bachelor Thesis Building a ROS2-VLA Bridge</vt:lpstr>
      <vt:lpstr>Presentation Structure</vt:lpstr>
      <vt:lpstr>Intro</vt:lpstr>
      <vt:lpstr>Intro: Motivation</vt:lpstr>
      <vt:lpstr>Intro: Problem Statement</vt:lpstr>
      <vt:lpstr>Fundamentals: History</vt:lpstr>
      <vt:lpstr>Proposed Bridge</vt:lpstr>
      <vt:lpstr>Contributions</vt:lpstr>
      <vt:lpstr>Scope</vt:lpstr>
      <vt:lpstr>Implementation: Hardware</vt:lpstr>
      <vt:lpstr>Software: Communication</vt:lpstr>
      <vt:lpstr>Software: Bridge (ROS2)</vt:lpstr>
      <vt:lpstr>Software: Backend</vt:lpstr>
      <vt:lpstr>Software: Deployment environments</vt:lpstr>
      <vt:lpstr>Experiments</vt:lpstr>
      <vt:lpstr>Results: Hard-coded</vt:lpstr>
      <vt:lpstr>Results: Hard-coded</vt:lpstr>
      <vt:lpstr>Results: Hard-coded</vt:lpstr>
      <vt:lpstr>Results: Finetuning</vt:lpstr>
      <vt:lpstr>Results: Base-model</vt:lpstr>
      <vt:lpstr>Results: Latency</vt:lpstr>
      <vt:lpstr>Discussion: Bridge</vt:lpstr>
      <vt:lpstr>Discussion: Limitations</vt:lpstr>
      <vt:lpstr>Outlook &amp; Future Work</vt:lpstr>
      <vt:lpstr>Sources</vt:lpstr>
      <vt:lpstr>Sources</vt:lpstr>
      <vt:lpstr>Sources</vt:lpstr>
      <vt:lpstr>Sources</vt:lpstr>
    </vt:vector>
  </TitlesOfParts>
  <Company>Uni Tübingen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Andreas Zell</dc:creator>
  <cp:lastModifiedBy>Samuel Rochlitzer</cp:lastModifiedBy>
  <cp:revision>183</cp:revision>
  <cp:lastPrinted>2025-09-05T14:52:37Z</cp:lastPrinted>
  <dcterms:created xsi:type="dcterms:W3CDTF">2008-09-17T08:00:54Z</dcterms:created>
  <dcterms:modified xsi:type="dcterms:W3CDTF">2025-11-13T08:20:34Z</dcterms:modified>
</cp:coreProperties>
</file>